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260" r:id="rId3"/>
    <p:sldId id="257" r:id="rId4"/>
    <p:sldId id="258" r:id="rId5"/>
    <p:sldId id="259" r:id="rId6"/>
    <p:sldId id="269" r:id="rId7"/>
    <p:sldId id="270" r:id="rId8"/>
    <p:sldId id="261" r:id="rId9"/>
    <p:sldId id="271" r:id="rId10"/>
    <p:sldId id="272" r:id="rId11"/>
    <p:sldId id="273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263" r:id="rId20"/>
    <p:sldId id="275" r:id="rId21"/>
    <p:sldId id="303" r:id="rId22"/>
    <p:sldId id="274" r:id="rId23"/>
    <p:sldId id="276" r:id="rId24"/>
    <p:sldId id="304" r:id="rId25"/>
    <p:sldId id="283" r:id="rId26"/>
    <p:sldId id="264" r:id="rId27"/>
    <p:sldId id="266" r:id="rId28"/>
    <p:sldId id="267" r:id="rId29"/>
    <p:sldId id="305" r:id="rId30"/>
    <p:sldId id="306" r:id="rId31"/>
    <p:sldId id="277" r:id="rId32"/>
    <p:sldId id="278" r:id="rId33"/>
    <p:sldId id="279" r:id="rId34"/>
    <p:sldId id="307" r:id="rId35"/>
    <p:sldId id="280" r:id="rId36"/>
    <p:sldId id="281" r:id="rId37"/>
    <p:sldId id="308" r:id="rId38"/>
    <p:sldId id="282" r:id="rId39"/>
    <p:sldId id="284" r:id="rId40"/>
    <p:sldId id="285" r:id="rId41"/>
    <p:sldId id="286" r:id="rId42"/>
    <p:sldId id="293" r:id="rId43"/>
    <p:sldId id="287" r:id="rId44"/>
    <p:sldId id="288" r:id="rId45"/>
    <p:sldId id="289" r:id="rId46"/>
    <p:sldId id="290" r:id="rId47"/>
    <p:sldId id="291" r:id="rId48"/>
    <p:sldId id="292" r:id="rId49"/>
    <p:sldId id="294" r:id="rId50"/>
    <p:sldId id="295" r:id="rId51"/>
    <p:sldId id="309" r:id="rId52"/>
    <p:sldId id="310" r:id="rId53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94"/>
    <p:restoredTop sz="96405"/>
  </p:normalViewPr>
  <p:slideViewPr>
    <p:cSldViewPr snapToGrid="0">
      <p:cViewPr varScale="1">
        <p:scale>
          <a:sx n="131" d="100"/>
          <a:sy n="131" d="100"/>
        </p:scale>
        <p:origin x="3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E01502-1861-A542-949C-5845A35CA972}" type="datetimeFigureOut">
              <a:rPr lang="en-IL" smtClean="0"/>
              <a:t>13/03/2023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8BBB53-F11F-B548-B964-2BAC85E7314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98230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8BBB53-F11F-B548-B964-2BAC85E73142}" type="slidenum">
              <a:rPr lang="en-IL" smtClean="0"/>
              <a:t>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162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A5F92-A738-7550-60F5-468325B5B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994A4F-546E-B9DE-1D99-2FB0B62AD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C1D7F-5506-1232-8D96-C311F4505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01E5B-3425-7246-BCCA-DEFC8430B0DF}" type="datetimeFigureOut">
              <a:rPr lang="en-IL" smtClean="0"/>
              <a:t>13/03/2023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16E62-F4D5-4DD9-39C9-0BBE93E44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B2635-7AE4-9684-248C-7FFA214AC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02B93-F22D-2E44-A2D8-A0B40F7342C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24518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D9687-AE94-CC47-66F6-B9C9118F0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7EE54E-2844-7140-F757-1961FD5F5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479C8-B2A6-F314-A688-5C84056A0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01E5B-3425-7246-BCCA-DEFC8430B0DF}" type="datetimeFigureOut">
              <a:rPr lang="en-IL" smtClean="0"/>
              <a:t>13/03/2023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D4644-7DA7-54F4-961F-8A7D307F1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E4374-E4AC-7D26-458C-6AA47D5A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02B93-F22D-2E44-A2D8-A0B40F7342C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57424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845BC6-FAC3-CE39-2D52-A93490D3C2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FECA3D-F1AA-24D6-5E5B-62F704B27C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06FE8-AF70-C43D-FFF0-5D3E9D584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01E5B-3425-7246-BCCA-DEFC8430B0DF}" type="datetimeFigureOut">
              <a:rPr lang="en-IL" smtClean="0"/>
              <a:t>13/03/2023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476D2-269F-50C3-D5B9-041FA4714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4CBB1-69AE-BAD5-28BE-12681CB07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02B93-F22D-2E44-A2D8-A0B40F7342C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3415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BA53-BF28-87C6-82B2-B1111992F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A29EE-7A4D-71EB-7FC9-6ECCC79B6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39EA6-3561-6C18-8621-8A7FD2877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01E5B-3425-7246-BCCA-DEFC8430B0DF}" type="datetimeFigureOut">
              <a:rPr lang="en-IL" smtClean="0"/>
              <a:t>13/03/2023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7E470-0A18-3D64-85F7-C209D5A08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AAD3C-CC3E-FA2B-DA83-31FE91D19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02B93-F22D-2E44-A2D8-A0B40F7342C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72996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3380B-6A93-F124-60FC-C6C9C0B61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7E490E-B0D3-39F6-AF76-572042240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9E936-8C42-4AE7-8A2E-BCB0FE821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01E5B-3425-7246-BCCA-DEFC8430B0DF}" type="datetimeFigureOut">
              <a:rPr lang="en-IL" smtClean="0"/>
              <a:t>13/03/2023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881E36-D6C9-A2ED-0248-9417A22A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4A443-B0EF-7637-C32E-1A2A1F069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02B93-F22D-2E44-A2D8-A0B40F7342C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50239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FCD52-647F-4F37-2201-C70615BF9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368E1-DA30-5665-449E-10957615C7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C1BD74-17E7-BA7F-4153-56EB5DF2E7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1F00F2-D21A-F2F3-5EBE-4053BCB6D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01E5B-3425-7246-BCCA-DEFC8430B0DF}" type="datetimeFigureOut">
              <a:rPr lang="en-IL" smtClean="0"/>
              <a:t>13/03/2023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1F6C26-4526-D81D-29E1-C0E58CD71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1E2DF0-20CE-511E-355C-F453F6AF5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02B93-F22D-2E44-A2D8-A0B40F7342C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61521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606CF-6553-7A72-B06E-02163A83A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30E13-762C-A98B-5015-BE0E9085C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88CA57-3463-E83C-FF40-C708C2AEBA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1D4D02-CC16-570C-295B-A4E614D344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2539E5-6302-106A-B1FA-1D0454DDE0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0DEDEF-0044-0431-5812-776B735B1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01E5B-3425-7246-BCCA-DEFC8430B0DF}" type="datetimeFigureOut">
              <a:rPr lang="en-IL" smtClean="0"/>
              <a:t>13/03/2023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0D2A31-5B7C-788C-3CFF-183C3F1B6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2DDED7-D45B-43DE-9A76-AA0425727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02B93-F22D-2E44-A2D8-A0B40F7342C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74452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A96B1-0879-4754-5F05-7DE14D28E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5BF370-6AAF-30E4-61E5-FC8D493C7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01E5B-3425-7246-BCCA-DEFC8430B0DF}" type="datetimeFigureOut">
              <a:rPr lang="en-IL" smtClean="0"/>
              <a:t>13/03/2023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AD041B-16B9-2387-548E-E4FA71E20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8F4A51-BC27-4B28-3976-2E2A954E0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02B93-F22D-2E44-A2D8-A0B40F7342C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54019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AE332B-6172-370B-E6F6-1145850C8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01E5B-3425-7246-BCCA-DEFC8430B0DF}" type="datetimeFigureOut">
              <a:rPr lang="en-IL" smtClean="0"/>
              <a:t>13/03/2023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D02E41-8D7B-F5E1-C936-D40A5B99D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14A84-43A6-5F61-34A3-904704B3C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02B93-F22D-2E44-A2D8-A0B40F7342C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04674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A7F26-C7DE-7E29-CDA1-E78588460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9B53B-5931-8D3C-57F6-290416FAD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3A4FB1-DD86-9C81-5CF6-9D20A3BD75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405D73-9289-1A3F-8B15-48E107231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01E5B-3425-7246-BCCA-DEFC8430B0DF}" type="datetimeFigureOut">
              <a:rPr lang="en-IL" smtClean="0"/>
              <a:t>13/03/2023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024E13-68CC-E980-5B8D-875B1170B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DAF89D-D204-A55D-E9BF-4AD9F5A1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02B93-F22D-2E44-A2D8-A0B40F7342C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88557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B73C0-0294-BB42-0344-D5940CDD7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2ED914-05DB-8657-79DB-9361EF4D60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9FF6A-A455-B4AF-2900-37B29DE082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6D4FA6-177A-AEAB-54D7-5D783FFFB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01E5B-3425-7246-BCCA-DEFC8430B0DF}" type="datetimeFigureOut">
              <a:rPr lang="en-IL" smtClean="0"/>
              <a:t>13/03/2023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840DAF-523A-6AFC-F76B-171749C90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58C48-4E7E-E70C-06FE-867BE52AC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02B93-F22D-2E44-A2D8-A0B40F7342C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25828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55B1DE-E412-0EB0-1A7B-9DFE388B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7329D0-324E-0CB7-0025-62F1FAABBC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09084-0072-526F-224E-0411AAC95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01E5B-3425-7246-BCCA-DEFC8430B0DF}" type="datetimeFigureOut">
              <a:rPr lang="en-IL" smtClean="0"/>
              <a:t>13/03/2023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72C5C-F84E-F63D-DCB3-8B40014F2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5F80C-660B-F447-8BE6-BD4919629A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02B93-F22D-2E44-A2D8-A0B40F7342C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09432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facebookresearch/ConvNeXt/blob/main/models/convnext.py" TargetMode="External"/><Relationship Id="rId5" Type="http://schemas.openxmlformats.org/officeDocument/2006/relationships/hyperlink" Target="https://github.com/lucidrains/vit-pytorch/blob/main/vit_pytorch/simple_vit.py" TargetMode="Externa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CCCCA-6DAA-0C89-202E-4E3E1A771A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L" dirty="0"/>
              <a:t>Advanced Machine Learning:</a:t>
            </a:r>
            <a:br>
              <a:rPr lang="en-IL" dirty="0"/>
            </a:br>
            <a:r>
              <a:rPr lang="en-IL" dirty="0"/>
              <a:t>Deep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3A1953-3A91-94B7-0E50-388D0BF5FC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L" dirty="0"/>
              <a:t>Week 2</a:t>
            </a:r>
          </a:p>
        </p:txBody>
      </p:sp>
    </p:spTree>
    <p:extLst>
      <p:ext uri="{BB962C8B-B14F-4D97-AF65-F5344CB8AC3E}">
        <p14:creationId xmlns:p14="http://schemas.microsoft.com/office/powerpoint/2010/main" val="2885528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7FE62-6A0E-963D-6B52-0783CAC95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What’s a good output representation?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DD92-6052-1875-75C8-C90FC0887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Discuss in depth later in the course</a:t>
            </a:r>
          </a:p>
          <a:p>
            <a:r>
              <a:rPr lang="en-IL" dirty="0"/>
              <a:t>For now, features that a linear classifier/regressor is effective on</a:t>
            </a:r>
          </a:p>
          <a:p>
            <a:r>
              <a:rPr lang="en-IL" dirty="0"/>
              <a:t>Consider ImageNet classification:</a:t>
            </a:r>
          </a:p>
          <a:p>
            <a:pPr lvl="1"/>
            <a:r>
              <a:rPr lang="en-IL" dirty="0"/>
              <a:t>Original pixels – terrible representation (linear classification accuracy &lt;10%)</a:t>
            </a:r>
          </a:p>
          <a:p>
            <a:pPr lvl="1"/>
            <a:r>
              <a:rPr lang="en-IL" dirty="0"/>
              <a:t>Neural network – much better (linear classification accuracy &gt;90%)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990EA8-6735-625D-D639-3A10C6F4F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840" y="4846320"/>
            <a:ext cx="6058832" cy="1799160"/>
          </a:xfrm>
          <a:prstGeom prst="rect">
            <a:avLst/>
          </a:prstGeom>
        </p:spPr>
      </p:pic>
      <p:pic>
        <p:nvPicPr>
          <p:cNvPr id="5" name="Picture 2" descr="Fully Connected vs Convolutional Neural Networks | by Pooja Mahajan | The  Startup | Medium">
            <a:extLst>
              <a:ext uri="{FF2B5EF4-FFF2-40B4-BE49-F238E27FC236}">
                <a16:creationId xmlns:a16="http://schemas.microsoft.com/office/drawing/2014/main" id="{A0B56FB8-FF7D-CF7B-A0FF-C5D22AFB6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931" y="4676588"/>
            <a:ext cx="3067349" cy="213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565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62E05-90C4-A08B-8866-0F18BEF44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How do we know what weights to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12E3F-CA80-324D-C425-4BD7AE857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Find best weights, given network architecture and training dataset</a:t>
            </a:r>
          </a:p>
          <a:p>
            <a:r>
              <a:rPr lang="en-IL" dirty="0"/>
              <a:t>For example: </a:t>
            </a:r>
          </a:p>
          <a:p>
            <a:pPr lvl="1"/>
            <a:r>
              <a:rPr lang="en-IL" dirty="0"/>
              <a:t>our encoder is a 2-layer network, params </a:t>
            </a:r>
            <a:r>
              <a:rPr lang="en-IL" b="1" dirty="0"/>
              <a:t>W</a:t>
            </a:r>
            <a:r>
              <a:rPr lang="en-IL" baseline="-25000" dirty="0"/>
              <a:t>1</a:t>
            </a:r>
            <a:r>
              <a:rPr lang="en-IL" dirty="0"/>
              <a:t>,</a:t>
            </a:r>
            <a:r>
              <a:rPr lang="en-IL" b="1" dirty="0"/>
              <a:t>b</a:t>
            </a:r>
            <a:r>
              <a:rPr lang="en-IL" baseline="-25000" dirty="0"/>
              <a:t>1</a:t>
            </a:r>
            <a:r>
              <a:rPr lang="en-IL" dirty="0"/>
              <a:t>,</a:t>
            </a:r>
            <a:r>
              <a:rPr lang="en-IL" b="1" dirty="0"/>
              <a:t>W</a:t>
            </a:r>
            <a:r>
              <a:rPr lang="en-IL" baseline="-25000" dirty="0"/>
              <a:t>2</a:t>
            </a:r>
            <a:r>
              <a:rPr lang="en-IL" dirty="0"/>
              <a:t>,</a:t>
            </a:r>
            <a:r>
              <a:rPr lang="en-IL" b="1" dirty="0"/>
              <a:t>b</a:t>
            </a:r>
            <a:r>
              <a:rPr lang="en-IL" baseline="-25000" dirty="0"/>
              <a:t>2</a:t>
            </a:r>
          </a:p>
          <a:p>
            <a:pPr lvl="1"/>
            <a:r>
              <a:rPr lang="en-IL" dirty="0"/>
              <a:t>Our linear classifier has parameters </a:t>
            </a:r>
            <a:r>
              <a:rPr lang="en-IL" b="1" dirty="0"/>
              <a:t>W</a:t>
            </a:r>
            <a:r>
              <a:rPr lang="en-IL" baseline="-25000" dirty="0"/>
              <a:t>c</a:t>
            </a:r>
            <a:r>
              <a:rPr lang="en-IL" dirty="0"/>
              <a:t>,</a:t>
            </a:r>
            <a:r>
              <a:rPr lang="en-IL" b="1" dirty="0"/>
              <a:t>b</a:t>
            </a:r>
            <a:r>
              <a:rPr lang="en-IL" baseline="-25000" dirty="0"/>
              <a:t>c</a:t>
            </a:r>
          </a:p>
          <a:p>
            <a:r>
              <a:rPr lang="en-IL" dirty="0"/>
              <a:t>T</a:t>
            </a:r>
            <a:r>
              <a:rPr lang="en-US" dirty="0"/>
              <a:t>h</a:t>
            </a:r>
            <a:r>
              <a:rPr lang="en-IL" dirty="0"/>
              <a:t>e optimization problem becomes:</a:t>
            </a:r>
          </a:p>
          <a:p>
            <a:endParaRPr lang="en-IL" dirty="0"/>
          </a:p>
          <a:p>
            <a:endParaRPr lang="en-IL" dirty="0"/>
          </a:p>
          <a:p>
            <a:r>
              <a:rPr lang="en-IL" dirty="0"/>
              <a:t>The weights are obtained by optimization (e.g. SGD + momentum)</a:t>
            </a:r>
          </a:p>
          <a:p>
            <a:pPr marL="0" indent="0">
              <a:buNone/>
            </a:pPr>
            <a:endParaRPr lang="en-IL" dirty="0"/>
          </a:p>
          <a:p>
            <a:endParaRPr lang="en-IL" dirty="0"/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F5A85EC7-58C6-3E81-4A22-1E05A8B1E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130" y="4315350"/>
            <a:ext cx="5096510" cy="7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602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9378B-9404-5918-8076-568EE3865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FC Networks Do Not Scale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853F5-0B28-D0B7-9053-879E52A72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Suppose the input was an image (10</a:t>
            </a:r>
            <a:r>
              <a:rPr lang="en-IL" baseline="30000" dirty="0"/>
              <a:t>6 </a:t>
            </a:r>
            <a:r>
              <a:rPr lang="en-IL" dirty="0"/>
              <a:t>pixels)</a:t>
            </a:r>
          </a:p>
          <a:p>
            <a:r>
              <a:rPr lang="en-IL" dirty="0"/>
              <a:t>O</a:t>
            </a:r>
            <a:r>
              <a:rPr lang="en-US" dirty="0"/>
              <a:t>b</a:t>
            </a:r>
            <a:r>
              <a:rPr lang="en-IL" dirty="0"/>
              <a:t>jective: map it to semantic representation </a:t>
            </a:r>
          </a:p>
        </p:txBody>
      </p:sp>
      <p:pic>
        <p:nvPicPr>
          <p:cNvPr id="4" name="Picture 2" descr="Fully Connected vs Convolutional Neural Networks | by Pooja Mahajan | The  Startup | Medium">
            <a:extLst>
              <a:ext uri="{FF2B5EF4-FFF2-40B4-BE49-F238E27FC236}">
                <a16:creationId xmlns:a16="http://schemas.microsoft.com/office/drawing/2014/main" id="{A7C0ABE7-6288-D955-FCEE-177FED8DE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331" y="3035652"/>
            <a:ext cx="5322869" cy="3711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96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85A10-5080-95B6-D889-8DD8101F2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Option #1: Keep Input Dimension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B6407-ACB0-99CC-9F64-A669B701C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All layers have output of same order as input</a:t>
            </a:r>
          </a:p>
          <a:p>
            <a:r>
              <a:rPr lang="en-IL" dirty="0"/>
              <a:t>When input 10</a:t>
            </a:r>
            <a:r>
              <a:rPr lang="en-IL" baseline="30000" dirty="0"/>
              <a:t>6 </a:t>
            </a:r>
            <a:r>
              <a:rPr lang="en-IL" dirty="0"/>
              <a:t>pixels and output 10</a:t>
            </a:r>
            <a:r>
              <a:rPr lang="en-IL" baseline="30000" dirty="0"/>
              <a:t>6</a:t>
            </a:r>
            <a:r>
              <a:rPr lang="en-IL" dirty="0"/>
              <a:t> neurons – 10</a:t>
            </a:r>
            <a:r>
              <a:rPr lang="en-IL" baseline="30000" dirty="0"/>
              <a:t>12 </a:t>
            </a:r>
            <a:r>
              <a:rPr lang="en-IL" dirty="0"/>
              <a:t>weights</a:t>
            </a:r>
          </a:p>
          <a:p>
            <a:r>
              <a:rPr lang="en-IL" dirty="0"/>
              <a:t>Computational cost is extremely high (very slow)</a:t>
            </a:r>
          </a:p>
          <a:p>
            <a:r>
              <a:rPr lang="en-IL" dirty="0"/>
              <a:t>Memory cost is extremely high (cannot store in RAM or disk) </a:t>
            </a:r>
          </a:p>
        </p:txBody>
      </p:sp>
      <p:pic>
        <p:nvPicPr>
          <p:cNvPr id="4" name="Picture 2" descr="Kathy Asked … Are We Too Heavy? – RV'ing with Herb &amp; Kathy">
            <a:extLst>
              <a:ext uri="{FF2B5EF4-FFF2-40B4-BE49-F238E27FC236}">
                <a16:creationId xmlns:a16="http://schemas.microsoft.com/office/drawing/2014/main" id="{CFA8B2C1-B6DF-AB1E-A688-7DF31E593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740" y="4001294"/>
            <a:ext cx="29210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904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6590B-EABF-BCCD-97BA-4713A8640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Option #2: Severely Compress  Dimension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F66E3-CDD4-7D90-BBB8-28CC87C64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Only feasible option: output is much lower dim than input</a:t>
            </a:r>
          </a:p>
          <a:p>
            <a:r>
              <a:rPr lang="en-IL" dirty="0"/>
              <a:t>First layer already compresses image X1000</a:t>
            </a:r>
          </a:p>
          <a:p>
            <a:r>
              <a:rPr lang="en-IL" dirty="0"/>
              <a:t>Such heavy compression using a linear layer loses too much info</a:t>
            </a:r>
          </a:p>
        </p:txBody>
      </p:sp>
      <p:pic>
        <p:nvPicPr>
          <p:cNvPr id="38914" name="Picture 2" descr="Ant Stock Photo - Download Image Now - Crushed, Insect, Animal - iStock">
            <a:extLst>
              <a:ext uri="{FF2B5EF4-FFF2-40B4-BE49-F238E27FC236}">
                <a16:creationId xmlns:a16="http://schemas.microsoft.com/office/drawing/2014/main" id="{31C8E256-2981-304D-3129-6600CD832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120" y="3582043"/>
            <a:ext cx="4292600" cy="291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102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2E141-8CBF-D89E-FC20-AA13F26A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 Better Approach: Tokenize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378E8-E660-4848-EE06-9B7049283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Do not treat the entire input as one vector</a:t>
            </a:r>
          </a:p>
          <a:p>
            <a:r>
              <a:rPr lang="en-IL" dirty="0"/>
              <a:t>Insead, split it into multiple “tokens”</a:t>
            </a:r>
          </a:p>
          <a:p>
            <a:r>
              <a:rPr lang="en-IL" dirty="0"/>
              <a:t>Input features for each tokens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97F0C9-747C-F747-E19D-4A797C442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310" y="3535680"/>
            <a:ext cx="2724870" cy="3133090"/>
          </a:xfrm>
          <a:prstGeom prst="rect">
            <a:avLst/>
          </a:prstGeom>
        </p:spPr>
      </p:pic>
      <p:pic>
        <p:nvPicPr>
          <p:cNvPr id="39938" name="Picture 2" descr="Sentence tokens with their respective tags used for the aspect... |  Download Scientific Diagram">
            <a:extLst>
              <a:ext uri="{FF2B5EF4-FFF2-40B4-BE49-F238E27FC236}">
                <a16:creationId xmlns:a16="http://schemas.microsoft.com/office/drawing/2014/main" id="{5C2B7496-BFE8-B9F7-C1F6-079924A4A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790" y="4428203"/>
            <a:ext cx="6299200" cy="174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429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1C692-1FE9-65AA-59C9-83E867A22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Run FC Network on Each Token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A2361-A001-E2FF-29CA-CCAF4CF8B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In each layer, we run a FC layer on each token</a:t>
            </a:r>
          </a:p>
          <a:p>
            <a:r>
              <a:rPr lang="en-IL" dirty="0"/>
              <a:t>Complexity is ok – params 10</a:t>
            </a:r>
            <a:r>
              <a:rPr lang="en-IL" baseline="30000" dirty="0"/>
              <a:t>6</a:t>
            </a:r>
            <a:r>
              <a:rPr lang="en-IL" dirty="0"/>
              <a:t>, compute 10</a:t>
            </a:r>
            <a:r>
              <a:rPr lang="en-IL" baseline="30000" dirty="0"/>
              <a:t>9</a:t>
            </a:r>
          </a:p>
          <a:p>
            <a:r>
              <a:rPr lang="en-IL" dirty="0"/>
              <a:t>Cannot model correlations beyond each token</a:t>
            </a:r>
          </a:p>
          <a:p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96F787-B8D2-642E-0E44-25CC8E6DC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470" y="3724910"/>
            <a:ext cx="2724870" cy="313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07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272A-7DD8-0FA3-CABF-F4756376F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Adding Context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7A4FC-82DE-617B-5F65-BF9F033DE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For each token </a:t>
            </a:r>
            <a:r>
              <a:rPr lang="en-IL" i="1" dirty="0"/>
              <a:t>i</a:t>
            </a:r>
            <a:r>
              <a:rPr lang="en-IL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L" dirty="0"/>
              <a:t>Retrieve other tokens relevant to token </a:t>
            </a:r>
            <a:r>
              <a:rPr lang="en-US" dirty="0" err="1"/>
              <a:t>i</a:t>
            </a:r>
            <a:r>
              <a:rPr lang="en-US" dirty="0"/>
              <a:t> - context</a:t>
            </a:r>
            <a:endParaRPr lang="en-IL" dirty="0"/>
          </a:p>
          <a:p>
            <a:pPr marL="914400" lvl="1" indent="-457200">
              <a:buFont typeface="+mj-lt"/>
              <a:buAutoNum type="arabicPeriod"/>
            </a:pPr>
            <a:r>
              <a:rPr lang="en-IL" dirty="0"/>
              <a:t>Aggregate the information of the context tokens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L" dirty="0"/>
              <a:t>Add original token i information with context information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L" dirty="0"/>
              <a:t>Run FC network on this feature</a:t>
            </a:r>
          </a:p>
        </p:txBody>
      </p:sp>
      <p:pic>
        <p:nvPicPr>
          <p:cNvPr id="5" name="Picture 2" descr="50 Albert Einstein Quotes - Parade: Entertainment, Recipes, Health, Life,  Holidays">
            <a:extLst>
              <a:ext uri="{FF2B5EF4-FFF2-40B4-BE49-F238E27FC236}">
                <a16:creationId xmlns:a16="http://schemas.microsoft.com/office/drawing/2014/main" id="{AE6FE2A2-CDF7-2B78-A6BD-5078BB5C6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954" y="3759200"/>
            <a:ext cx="2389204" cy="302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BD6B76E-0C6B-E4FF-C7A6-859979E76F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703923"/>
              </p:ext>
            </p:extLst>
          </p:nvPr>
        </p:nvGraphicFramePr>
        <p:xfrm>
          <a:off x="6731954" y="3737232"/>
          <a:ext cx="2389205" cy="302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7841">
                  <a:extLst>
                    <a:ext uri="{9D8B030D-6E8A-4147-A177-3AD203B41FA5}">
                      <a16:colId xmlns:a16="http://schemas.microsoft.com/office/drawing/2014/main" val="1977508866"/>
                    </a:ext>
                  </a:extLst>
                </a:gridCol>
                <a:gridCol w="477841">
                  <a:extLst>
                    <a:ext uri="{9D8B030D-6E8A-4147-A177-3AD203B41FA5}">
                      <a16:colId xmlns:a16="http://schemas.microsoft.com/office/drawing/2014/main" val="1379999732"/>
                    </a:ext>
                  </a:extLst>
                </a:gridCol>
                <a:gridCol w="477841">
                  <a:extLst>
                    <a:ext uri="{9D8B030D-6E8A-4147-A177-3AD203B41FA5}">
                      <a16:colId xmlns:a16="http://schemas.microsoft.com/office/drawing/2014/main" val="3810707778"/>
                    </a:ext>
                  </a:extLst>
                </a:gridCol>
                <a:gridCol w="477841">
                  <a:extLst>
                    <a:ext uri="{9D8B030D-6E8A-4147-A177-3AD203B41FA5}">
                      <a16:colId xmlns:a16="http://schemas.microsoft.com/office/drawing/2014/main" val="3517537993"/>
                    </a:ext>
                  </a:extLst>
                </a:gridCol>
                <a:gridCol w="477841">
                  <a:extLst>
                    <a:ext uri="{9D8B030D-6E8A-4147-A177-3AD203B41FA5}">
                      <a16:colId xmlns:a16="http://schemas.microsoft.com/office/drawing/2014/main" val="1433380223"/>
                    </a:ext>
                  </a:extLst>
                </a:gridCol>
              </a:tblGrid>
              <a:tr h="605536"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9903891"/>
                  </a:ext>
                </a:extLst>
              </a:tr>
              <a:tr h="605536"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694421"/>
                  </a:ext>
                </a:extLst>
              </a:tr>
              <a:tr h="605536"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9583614"/>
                  </a:ext>
                </a:extLst>
              </a:tr>
              <a:tr h="605536"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L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5608154"/>
                  </a:ext>
                </a:extLst>
              </a:tr>
              <a:tr h="605536"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L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379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4326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B9F3-90B5-1291-398F-75FF156FE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Local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32C5E-FEC4-51A7-1AA0-0C2C96145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The simplest idea is to use the neighboring M*M tokens</a:t>
            </a:r>
          </a:p>
          <a:p>
            <a:r>
              <a:rPr lang="en-IL" dirty="0"/>
              <a:t>Motivation: nearest tokens are most relevant for understanding </a:t>
            </a:r>
          </a:p>
        </p:txBody>
      </p:sp>
      <p:pic>
        <p:nvPicPr>
          <p:cNvPr id="4" name="Picture 2" descr="50 Albert Einstein Quotes - Parade: Entertainment, Recipes, Health, Life,  Holidays">
            <a:extLst>
              <a:ext uri="{FF2B5EF4-FFF2-40B4-BE49-F238E27FC236}">
                <a16:creationId xmlns:a16="http://schemas.microsoft.com/office/drawing/2014/main" id="{633F9DBB-B93C-9ED3-EF46-A1335DD3B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544" y="3306188"/>
            <a:ext cx="2389204" cy="302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D495752B-1A2F-C0A0-2F12-BC4E89762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401723"/>
              </p:ext>
            </p:extLst>
          </p:nvPr>
        </p:nvGraphicFramePr>
        <p:xfrm>
          <a:off x="3877544" y="3284220"/>
          <a:ext cx="2389205" cy="302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7841">
                  <a:extLst>
                    <a:ext uri="{9D8B030D-6E8A-4147-A177-3AD203B41FA5}">
                      <a16:colId xmlns:a16="http://schemas.microsoft.com/office/drawing/2014/main" val="1977508866"/>
                    </a:ext>
                  </a:extLst>
                </a:gridCol>
                <a:gridCol w="477841">
                  <a:extLst>
                    <a:ext uri="{9D8B030D-6E8A-4147-A177-3AD203B41FA5}">
                      <a16:colId xmlns:a16="http://schemas.microsoft.com/office/drawing/2014/main" val="1379999732"/>
                    </a:ext>
                  </a:extLst>
                </a:gridCol>
                <a:gridCol w="477841">
                  <a:extLst>
                    <a:ext uri="{9D8B030D-6E8A-4147-A177-3AD203B41FA5}">
                      <a16:colId xmlns:a16="http://schemas.microsoft.com/office/drawing/2014/main" val="3810707778"/>
                    </a:ext>
                  </a:extLst>
                </a:gridCol>
                <a:gridCol w="477841">
                  <a:extLst>
                    <a:ext uri="{9D8B030D-6E8A-4147-A177-3AD203B41FA5}">
                      <a16:colId xmlns:a16="http://schemas.microsoft.com/office/drawing/2014/main" val="3517537993"/>
                    </a:ext>
                  </a:extLst>
                </a:gridCol>
                <a:gridCol w="477841">
                  <a:extLst>
                    <a:ext uri="{9D8B030D-6E8A-4147-A177-3AD203B41FA5}">
                      <a16:colId xmlns:a16="http://schemas.microsoft.com/office/drawing/2014/main" val="1433380223"/>
                    </a:ext>
                  </a:extLst>
                </a:gridCol>
              </a:tblGrid>
              <a:tr h="605536"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9903891"/>
                  </a:ext>
                </a:extLst>
              </a:tr>
              <a:tr h="605536"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694421"/>
                  </a:ext>
                </a:extLst>
              </a:tr>
              <a:tr h="605536"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9583614"/>
                  </a:ext>
                </a:extLst>
              </a:tr>
              <a:tr h="605536"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L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5608154"/>
                  </a:ext>
                </a:extLst>
              </a:tr>
              <a:tr h="605536"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L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L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379700"/>
                  </a:ext>
                </a:extLst>
              </a:tr>
            </a:tbl>
          </a:graphicData>
        </a:graphic>
      </p:graphicFrame>
      <p:sp>
        <p:nvSpPr>
          <p:cNvPr id="6" name="Frame 5">
            <a:extLst>
              <a:ext uri="{FF2B5EF4-FFF2-40B4-BE49-F238E27FC236}">
                <a16:creationId xmlns:a16="http://schemas.microsoft.com/office/drawing/2014/main" id="{A764E3D2-28BC-809E-5333-009C4F5CEA6F}"/>
              </a:ext>
            </a:extLst>
          </p:cNvPr>
          <p:cNvSpPr/>
          <p:nvPr/>
        </p:nvSpPr>
        <p:spPr>
          <a:xfrm>
            <a:off x="4596714" y="4411362"/>
            <a:ext cx="358345" cy="43248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D753F681-75D8-30D3-3323-D1B80971B870}"/>
              </a:ext>
            </a:extLst>
          </p:cNvPr>
          <p:cNvSpPr/>
          <p:nvPr/>
        </p:nvSpPr>
        <p:spPr>
          <a:xfrm>
            <a:off x="4263080" y="4176583"/>
            <a:ext cx="864973" cy="852617"/>
          </a:xfrm>
          <a:prstGeom prst="fram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81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2106-72B6-E521-9ACA-F6B47097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Convolutional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07EDD-C9E1-228C-5B0B-70BE74703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Per-token context – concatenation of features of M*M nearby tokens</a:t>
            </a:r>
          </a:p>
          <a:p>
            <a:pPr lvl="1"/>
            <a:r>
              <a:rPr lang="en-US" b="1" dirty="0"/>
              <a:t>t</a:t>
            </a:r>
            <a:r>
              <a:rPr lang="en-IL" dirty="0"/>
              <a:t>(i) = [f</a:t>
            </a:r>
            <a:r>
              <a:rPr lang="en-IL" baseline="-25000" dirty="0"/>
              <a:t>i-1,j-1</a:t>
            </a:r>
            <a:r>
              <a:rPr lang="en-IL" dirty="0"/>
              <a:t>, f</a:t>
            </a:r>
            <a:r>
              <a:rPr lang="en-IL" baseline="-25000" dirty="0"/>
              <a:t>i,j-1</a:t>
            </a:r>
            <a:r>
              <a:rPr lang="en-IL" dirty="0"/>
              <a:t> , f</a:t>
            </a:r>
            <a:r>
              <a:rPr lang="en-IL" baseline="-25000" dirty="0"/>
              <a:t>i+1,j-1</a:t>
            </a:r>
            <a:r>
              <a:rPr lang="en-IL" dirty="0"/>
              <a:t> , f</a:t>
            </a:r>
            <a:r>
              <a:rPr lang="en-IL" baseline="-25000" dirty="0"/>
              <a:t>i-1,j</a:t>
            </a:r>
            <a:r>
              <a:rPr lang="en-IL" dirty="0"/>
              <a:t> , f</a:t>
            </a:r>
            <a:r>
              <a:rPr lang="en-IL" baseline="-25000" dirty="0"/>
              <a:t>i,j</a:t>
            </a:r>
            <a:r>
              <a:rPr lang="en-IL" dirty="0"/>
              <a:t> , f</a:t>
            </a:r>
            <a:r>
              <a:rPr lang="en-IL" baseline="-25000" dirty="0"/>
              <a:t>i+1,j</a:t>
            </a:r>
            <a:r>
              <a:rPr lang="en-IL" dirty="0"/>
              <a:t> , f</a:t>
            </a:r>
            <a:r>
              <a:rPr lang="en-IL" baseline="-25000" dirty="0"/>
              <a:t>i-1,j+1</a:t>
            </a:r>
            <a:r>
              <a:rPr lang="en-IL" dirty="0"/>
              <a:t> , f</a:t>
            </a:r>
            <a:r>
              <a:rPr lang="en-IL" baseline="-25000" dirty="0"/>
              <a:t>i,j+1</a:t>
            </a:r>
            <a:r>
              <a:rPr lang="en-IL" dirty="0"/>
              <a:t> , f</a:t>
            </a:r>
            <a:r>
              <a:rPr lang="en-IL" baseline="-25000" dirty="0"/>
              <a:t>i+1,j+1</a:t>
            </a:r>
            <a:r>
              <a:rPr lang="en-IL" dirty="0"/>
              <a:t>]</a:t>
            </a:r>
          </a:p>
          <a:p>
            <a:r>
              <a:rPr lang="en-IL" dirty="0"/>
              <a:t>FC layer operated per-token on the combined feature</a:t>
            </a:r>
          </a:p>
          <a:p>
            <a:r>
              <a:rPr lang="en-US" b="1" dirty="0"/>
              <a:t>t</a:t>
            </a:r>
            <a:r>
              <a:rPr lang="en-IL" dirty="0"/>
              <a:t>(i) &lt;- max(0, W</a:t>
            </a:r>
            <a:r>
              <a:rPr lang="en-IL" b="1" dirty="0"/>
              <a:t>t</a:t>
            </a:r>
            <a:r>
              <a:rPr lang="en-IL" dirty="0"/>
              <a:t>(i) + </a:t>
            </a:r>
            <a:r>
              <a:rPr lang="en-IL" b="1" dirty="0"/>
              <a:t>b</a:t>
            </a:r>
            <a:r>
              <a:rPr lang="en-IL" dirty="0"/>
              <a:t>)</a:t>
            </a:r>
          </a:p>
        </p:txBody>
      </p:sp>
      <p:pic>
        <p:nvPicPr>
          <p:cNvPr id="4098" name="Picture 2" descr="Convolutional neural network - Wikipedia">
            <a:extLst>
              <a:ext uri="{FF2B5EF4-FFF2-40B4-BE49-F238E27FC236}">
                <a16:creationId xmlns:a16="http://schemas.microsoft.com/office/drawing/2014/main" id="{E608B1F8-E278-0CE6-0E6D-427452004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559" y="4100246"/>
            <a:ext cx="3731217" cy="25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616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5F548-09B5-D945-670B-00F238B97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Function Approximation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82CFC-6EDE-B14B-0C8D-0BBC92B4D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This course will focus on learning objectives</a:t>
            </a:r>
          </a:p>
          <a:p>
            <a:r>
              <a:rPr lang="en-US" dirty="0"/>
              <a:t>E.g. </a:t>
            </a:r>
            <a:r>
              <a:rPr lang="en-IL" dirty="0"/>
              <a:t>supervised regression learning: optimize</a:t>
            </a:r>
          </a:p>
          <a:p>
            <a:r>
              <a:rPr lang="en-IL" dirty="0"/>
              <a:t>In practice, we have to select  </a:t>
            </a:r>
            <a:r>
              <a:rPr lang="en-IL" i="1" dirty="0"/>
              <a:t>f</a:t>
            </a:r>
          </a:p>
          <a:p>
            <a:r>
              <a:rPr lang="en-IL" dirty="0"/>
              <a:t>We can select linear models, boosted trees etc.</a:t>
            </a:r>
          </a:p>
          <a:p>
            <a:r>
              <a:rPr lang="en-IL" dirty="0"/>
              <a:t>Makes a big difference!</a:t>
            </a:r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B5620091-BD9C-6885-5D0D-54092B185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770" y="2352811"/>
            <a:ext cx="3039110" cy="66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247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34A04-F028-9381-3F4E-75F0F85F1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Stacking Conv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FCE72-C125-CA21-66B8-899154AB2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A single conv layer can only learn simple patterns</a:t>
            </a:r>
          </a:p>
          <a:p>
            <a:r>
              <a:rPr lang="en-IL" dirty="0"/>
              <a:t>More complex patterns by stacking multiple conv layers</a:t>
            </a:r>
          </a:p>
          <a:p>
            <a:r>
              <a:rPr lang="en-IL" dirty="0"/>
              <a:t>E.g. first layer detects edges, second layer detects corners etc.</a:t>
            </a:r>
          </a:p>
        </p:txBody>
      </p:sp>
      <p:pic>
        <p:nvPicPr>
          <p:cNvPr id="14338" name="Picture 2" descr="conv neural network - How to visualize filters after the 1st layer trained  by CNNs? - Stack Overflow">
            <a:extLst>
              <a:ext uri="{FF2B5EF4-FFF2-40B4-BE49-F238E27FC236}">
                <a16:creationId xmlns:a16="http://schemas.microsoft.com/office/drawing/2014/main" id="{AD1D1594-4BC4-2CC3-14BE-A2CD644B71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97"/>
          <a:stretch/>
        </p:blipFill>
        <p:spPr bwMode="auto">
          <a:xfrm>
            <a:off x="4232910" y="3728721"/>
            <a:ext cx="7514554" cy="295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A common form of CNN architecture in which convolutional layers are... |  Download Scientific Diagram">
            <a:extLst>
              <a:ext uri="{FF2B5EF4-FFF2-40B4-BE49-F238E27FC236}">
                <a16:creationId xmlns:a16="http://schemas.microsoft.com/office/drawing/2014/main" id="{E577D948-8A28-D341-23CA-481D59AD68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1" r="71929" b="34037"/>
          <a:stretch/>
        </p:blipFill>
        <p:spPr bwMode="auto">
          <a:xfrm>
            <a:off x="518160" y="3614335"/>
            <a:ext cx="3321086" cy="299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757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B1480-DA37-774B-D07F-B53C402B5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Limited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3FF4E-D114-FC13-BD8D-B7C3810B3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Stacking up conv layers increases receptive field very slowly</a:t>
            </a:r>
          </a:p>
          <a:p>
            <a:r>
              <a:rPr lang="en-IL" dirty="0"/>
              <a:t>This means the left eye token is unlikely to see the mouth token  </a:t>
            </a:r>
          </a:p>
        </p:txBody>
      </p:sp>
      <p:pic>
        <p:nvPicPr>
          <p:cNvPr id="44034" name="Picture 2" descr="Understanding the Effective Receptive Field in Deep Convolutional Neural  Networks | by Ahmed Taha | Medium">
            <a:extLst>
              <a:ext uri="{FF2B5EF4-FFF2-40B4-BE49-F238E27FC236}">
                <a16:creationId xmlns:a16="http://schemas.microsoft.com/office/drawing/2014/main" id="{A6D1E9CC-6990-D96E-DB19-2D77C7281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01450"/>
            <a:ext cx="6725371" cy="257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50 Albert Einstein Quotes - Parade: Entertainment, Recipes, Health, Life,  Holidays">
            <a:extLst>
              <a:ext uri="{FF2B5EF4-FFF2-40B4-BE49-F238E27FC236}">
                <a16:creationId xmlns:a16="http://schemas.microsoft.com/office/drawing/2014/main" id="{E127716A-B4B2-7104-E0AC-D84AA9B31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904" y="3171251"/>
            <a:ext cx="2389204" cy="302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B9C78F53-64FA-F562-79A6-312CB866B6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138595"/>
              </p:ext>
            </p:extLst>
          </p:nvPr>
        </p:nvGraphicFramePr>
        <p:xfrm>
          <a:off x="8662904" y="3149283"/>
          <a:ext cx="2389205" cy="302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7841">
                  <a:extLst>
                    <a:ext uri="{9D8B030D-6E8A-4147-A177-3AD203B41FA5}">
                      <a16:colId xmlns:a16="http://schemas.microsoft.com/office/drawing/2014/main" val="1977508866"/>
                    </a:ext>
                  </a:extLst>
                </a:gridCol>
                <a:gridCol w="477841">
                  <a:extLst>
                    <a:ext uri="{9D8B030D-6E8A-4147-A177-3AD203B41FA5}">
                      <a16:colId xmlns:a16="http://schemas.microsoft.com/office/drawing/2014/main" val="1379999732"/>
                    </a:ext>
                  </a:extLst>
                </a:gridCol>
                <a:gridCol w="477841">
                  <a:extLst>
                    <a:ext uri="{9D8B030D-6E8A-4147-A177-3AD203B41FA5}">
                      <a16:colId xmlns:a16="http://schemas.microsoft.com/office/drawing/2014/main" val="3810707778"/>
                    </a:ext>
                  </a:extLst>
                </a:gridCol>
                <a:gridCol w="477841">
                  <a:extLst>
                    <a:ext uri="{9D8B030D-6E8A-4147-A177-3AD203B41FA5}">
                      <a16:colId xmlns:a16="http://schemas.microsoft.com/office/drawing/2014/main" val="3517537993"/>
                    </a:ext>
                  </a:extLst>
                </a:gridCol>
                <a:gridCol w="477841">
                  <a:extLst>
                    <a:ext uri="{9D8B030D-6E8A-4147-A177-3AD203B41FA5}">
                      <a16:colId xmlns:a16="http://schemas.microsoft.com/office/drawing/2014/main" val="1433380223"/>
                    </a:ext>
                  </a:extLst>
                </a:gridCol>
              </a:tblGrid>
              <a:tr h="605536"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9903891"/>
                  </a:ext>
                </a:extLst>
              </a:tr>
              <a:tr h="605536"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694421"/>
                  </a:ext>
                </a:extLst>
              </a:tr>
              <a:tr h="605536"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9583614"/>
                  </a:ext>
                </a:extLst>
              </a:tr>
              <a:tr h="605536"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L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5608154"/>
                  </a:ext>
                </a:extLst>
              </a:tr>
              <a:tr h="605536"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L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L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L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379700"/>
                  </a:ext>
                </a:extLst>
              </a:tr>
            </a:tbl>
          </a:graphicData>
        </a:graphic>
      </p:graphicFrame>
      <p:sp>
        <p:nvSpPr>
          <p:cNvPr id="6" name="Frame 5">
            <a:extLst>
              <a:ext uri="{FF2B5EF4-FFF2-40B4-BE49-F238E27FC236}">
                <a16:creationId xmlns:a16="http://schemas.microsoft.com/office/drawing/2014/main" id="{C937CEA6-E9DE-657D-8DF4-8C2EEAAC99B9}"/>
              </a:ext>
            </a:extLst>
          </p:cNvPr>
          <p:cNvSpPr/>
          <p:nvPr/>
        </p:nvSpPr>
        <p:spPr>
          <a:xfrm>
            <a:off x="9382074" y="4276425"/>
            <a:ext cx="358345" cy="43248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D3D07A97-A490-B0A6-8E32-5CB12D08A2AC}"/>
              </a:ext>
            </a:extLst>
          </p:cNvPr>
          <p:cNvSpPr/>
          <p:nvPr/>
        </p:nvSpPr>
        <p:spPr>
          <a:xfrm>
            <a:off x="9048440" y="4041646"/>
            <a:ext cx="864973" cy="852617"/>
          </a:xfrm>
          <a:prstGeom prst="fram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067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4F8E4-1C18-35FD-5A77-C94B20396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Feature pyramids for largest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391C2-69AD-92ED-5E0C-59FD39B4B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Idea: pooling (downscaling) the data after a conv stack </a:t>
            </a:r>
          </a:p>
          <a:p>
            <a:r>
              <a:rPr lang="en-IL" dirty="0"/>
              <a:t>E.g. take the average of every 2X2 patch</a:t>
            </a:r>
          </a:p>
          <a:p>
            <a:r>
              <a:rPr lang="en-IL" dirty="0"/>
              <a:t>This reduces the number of tokens by 4</a:t>
            </a:r>
          </a:p>
          <a:p>
            <a:r>
              <a:rPr lang="en-IL" dirty="0"/>
              <a:t>Increases the receptive field by a factor of 2 in each direction</a:t>
            </a:r>
          </a:p>
        </p:txBody>
      </p:sp>
      <p:pic>
        <p:nvPicPr>
          <p:cNvPr id="15364" name="Picture 4" descr="An overview of VGG16 and NiN models | by Khuyen Le | MLearning.ai | Medium">
            <a:extLst>
              <a:ext uri="{FF2B5EF4-FFF2-40B4-BE49-F238E27FC236}">
                <a16:creationId xmlns:a16="http://schemas.microsoft.com/office/drawing/2014/main" id="{50CB2BEA-4AEF-D6C9-832E-678DEA1FE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105" y="3829892"/>
            <a:ext cx="4758055" cy="302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Visualizing the Fundamentals of Convolutional Neural Networks | by Mark C.  F. Sousa | Towards Data Science">
            <a:extLst>
              <a:ext uri="{FF2B5EF4-FFF2-40B4-BE49-F238E27FC236}">
                <a16:creationId xmlns:a16="http://schemas.microsoft.com/office/drawing/2014/main" id="{161AF0CD-2815-8FEC-9A81-BDF53C124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520" y="4125905"/>
            <a:ext cx="4592320" cy="243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335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61F6E-9A49-C80F-DC5D-B55A69C77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 look at a full conv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11A57-AC56-D1AE-F286-84EE353B1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Typical architecture:</a:t>
            </a:r>
          </a:p>
          <a:p>
            <a:pPr lvl="1"/>
            <a:r>
              <a:rPr lang="en-IL" dirty="0"/>
              <a:t>A stack of convolution layers linear models for small 3X3 patches)</a:t>
            </a:r>
          </a:p>
          <a:p>
            <a:pPr lvl="1"/>
            <a:r>
              <a:rPr lang="en-IL" dirty="0"/>
              <a:t>A pooling layer</a:t>
            </a:r>
          </a:p>
          <a:p>
            <a:pPr lvl="1"/>
            <a:r>
              <a:rPr lang="en-IL" dirty="0"/>
              <a:t>[X4]</a:t>
            </a:r>
          </a:p>
          <a:p>
            <a:pPr lvl="1"/>
            <a:r>
              <a:rPr lang="en-IL" dirty="0"/>
              <a:t>A classifier</a:t>
            </a:r>
          </a:p>
        </p:txBody>
      </p:sp>
      <p:pic>
        <p:nvPicPr>
          <p:cNvPr id="4" name="Picture 4" descr="An overview of VGG16 and NiN models | by Khuyen Le | MLearning.ai | Medium">
            <a:extLst>
              <a:ext uri="{FF2B5EF4-FFF2-40B4-BE49-F238E27FC236}">
                <a16:creationId xmlns:a16="http://schemas.microsoft.com/office/drawing/2014/main" id="{C6B21930-31B1-1381-2573-D1B19B17D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505" y="2783840"/>
            <a:ext cx="6401713" cy="407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8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2AC69-BE2E-B0EC-D1CA-4FA7AD2D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Token Averaging Instead of  Concat.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8915-2A6F-8765-68F5-A55D6EB8B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Traditionally, conv layers concatenated features of all neighborhood</a:t>
            </a:r>
          </a:p>
          <a:p>
            <a:r>
              <a:rPr lang="en-IL" dirty="0"/>
              <a:t>Becomes very expensive to have large neighborhoods, use 3X3</a:t>
            </a:r>
          </a:p>
          <a:p>
            <a:r>
              <a:rPr lang="en-IL" dirty="0"/>
              <a:t>Recent methods simply compute a learned weighted average</a:t>
            </a:r>
          </a:p>
          <a:p>
            <a:r>
              <a:rPr lang="en-IL" dirty="0"/>
              <a:t>Denoted “depthwise convolutions” – scales to large neighborhoods </a:t>
            </a:r>
          </a:p>
        </p:txBody>
      </p:sp>
      <p:pic>
        <p:nvPicPr>
          <p:cNvPr id="45058" name="Picture 2" descr="딥러닝] Depthwise Separable Covolution with Pytorch( feat. Convolution  parameters VS Depthwise Separable Covolution parameters )">
            <a:extLst>
              <a:ext uri="{FF2B5EF4-FFF2-40B4-BE49-F238E27FC236}">
                <a16:creationId xmlns:a16="http://schemas.microsoft.com/office/drawing/2014/main" id="{E48B97E4-43E3-CD06-BB7F-94F565469F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000"/>
          <a:stretch/>
        </p:blipFill>
        <p:spPr bwMode="auto">
          <a:xfrm>
            <a:off x="7894320" y="3909673"/>
            <a:ext cx="3881120" cy="278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896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EE686-2B09-4C5C-C499-BA71E29EC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Does Context Have to be Local?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E9D45-E200-DB00-0474-992F5E06A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CNNs use local context, in pyramids</a:t>
            </a:r>
          </a:p>
          <a:p>
            <a:r>
              <a:rPr lang="en-IL" dirty="0"/>
              <a:t>A good fit for many image tasks, but not so general</a:t>
            </a:r>
          </a:p>
          <a:p>
            <a:r>
              <a:rPr lang="en-IL" dirty="0"/>
              <a:t>How can we capture global context efficiently?</a:t>
            </a:r>
          </a:p>
        </p:txBody>
      </p:sp>
      <p:pic>
        <p:nvPicPr>
          <p:cNvPr id="22530" name="Picture 2" descr="Idiom poster for have your cake and eat it too Vector Image">
            <a:extLst>
              <a:ext uri="{FF2B5EF4-FFF2-40B4-BE49-F238E27FC236}">
                <a16:creationId xmlns:a16="http://schemas.microsoft.com/office/drawing/2014/main" id="{B85F5FB4-340D-9223-E201-ECD12B3BD2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08"/>
          <a:stretch/>
        </p:blipFill>
        <p:spPr bwMode="auto">
          <a:xfrm>
            <a:off x="7574280" y="3429000"/>
            <a:ext cx="3779520" cy="335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364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2C748-EC49-488C-6BEB-1C57F0880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Self-attention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10E6D-CF46-583E-23DA-F6328BCA6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A more advanced way of looking at large context</a:t>
            </a:r>
          </a:p>
          <a:p>
            <a:r>
              <a:rPr lang="en-IL" dirty="0"/>
              <a:t>Start with a set of token features</a:t>
            </a:r>
          </a:p>
          <a:p>
            <a:r>
              <a:rPr lang="en-IL" dirty="0"/>
              <a:t>Map each token feature into three z -&gt; (key , query, value)</a:t>
            </a:r>
          </a:p>
          <a:p>
            <a:pPr marL="0" indent="0">
              <a:buNone/>
            </a:pPr>
            <a:endParaRPr lang="en-I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B35753-FC4A-E1F5-762E-C01ECD6665D0}"/>
              </a:ext>
            </a:extLst>
          </p:cNvPr>
          <p:cNvSpPr/>
          <p:nvPr/>
        </p:nvSpPr>
        <p:spPr>
          <a:xfrm>
            <a:off x="1463040" y="3759200"/>
            <a:ext cx="151384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6B1CF5-EFF6-C387-7626-5D2F6227D690}"/>
              </a:ext>
            </a:extLst>
          </p:cNvPr>
          <p:cNvSpPr/>
          <p:nvPr/>
        </p:nvSpPr>
        <p:spPr>
          <a:xfrm>
            <a:off x="1473200" y="4023360"/>
            <a:ext cx="151384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48FA40-00FB-0B0D-8B06-64DF5B0DE684}"/>
              </a:ext>
            </a:extLst>
          </p:cNvPr>
          <p:cNvSpPr/>
          <p:nvPr/>
        </p:nvSpPr>
        <p:spPr>
          <a:xfrm>
            <a:off x="1463040" y="4307840"/>
            <a:ext cx="151384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FE47E1-AD9F-C073-E3F0-C238C414E93D}"/>
              </a:ext>
            </a:extLst>
          </p:cNvPr>
          <p:cNvSpPr/>
          <p:nvPr/>
        </p:nvSpPr>
        <p:spPr>
          <a:xfrm>
            <a:off x="1473200" y="4602480"/>
            <a:ext cx="151384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Notched Right Arrow 7">
            <a:extLst>
              <a:ext uri="{FF2B5EF4-FFF2-40B4-BE49-F238E27FC236}">
                <a16:creationId xmlns:a16="http://schemas.microsoft.com/office/drawing/2014/main" id="{6B38A899-05DB-BB97-4D57-B56B84E01709}"/>
              </a:ext>
            </a:extLst>
          </p:cNvPr>
          <p:cNvSpPr/>
          <p:nvPr/>
        </p:nvSpPr>
        <p:spPr>
          <a:xfrm>
            <a:off x="3261360" y="4099560"/>
            <a:ext cx="721360" cy="28448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D8FFB9-69DD-2CEF-9382-22B6C6606A8A}"/>
              </a:ext>
            </a:extLst>
          </p:cNvPr>
          <p:cNvSpPr/>
          <p:nvPr/>
        </p:nvSpPr>
        <p:spPr>
          <a:xfrm>
            <a:off x="4165600" y="3759200"/>
            <a:ext cx="690880" cy="1524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A8F1CF-0ACC-A709-98D6-D63121F699E8}"/>
              </a:ext>
            </a:extLst>
          </p:cNvPr>
          <p:cNvSpPr/>
          <p:nvPr/>
        </p:nvSpPr>
        <p:spPr>
          <a:xfrm>
            <a:off x="4175760" y="4023360"/>
            <a:ext cx="690880" cy="1524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908C86-1487-A2CE-D92C-70CFE7F6520B}"/>
              </a:ext>
            </a:extLst>
          </p:cNvPr>
          <p:cNvSpPr/>
          <p:nvPr/>
        </p:nvSpPr>
        <p:spPr>
          <a:xfrm>
            <a:off x="4165600" y="4307840"/>
            <a:ext cx="690880" cy="1524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F6E3C-8188-95A0-0D0C-AE7027C676D8}"/>
              </a:ext>
            </a:extLst>
          </p:cNvPr>
          <p:cNvSpPr/>
          <p:nvPr/>
        </p:nvSpPr>
        <p:spPr>
          <a:xfrm>
            <a:off x="4175760" y="4602480"/>
            <a:ext cx="690880" cy="1524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A7DC69-1BC6-226C-A3AA-9A03C5CEAE81}"/>
              </a:ext>
            </a:extLst>
          </p:cNvPr>
          <p:cNvSpPr/>
          <p:nvPr/>
        </p:nvSpPr>
        <p:spPr>
          <a:xfrm>
            <a:off x="5201920" y="3759200"/>
            <a:ext cx="690880" cy="152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EB5927-C9D1-9A20-7464-B0DC4AD04BC2}"/>
              </a:ext>
            </a:extLst>
          </p:cNvPr>
          <p:cNvSpPr/>
          <p:nvPr/>
        </p:nvSpPr>
        <p:spPr>
          <a:xfrm>
            <a:off x="5212080" y="4023360"/>
            <a:ext cx="690880" cy="152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535FDF-1D16-1920-4432-ED7BEAC5D85E}"/>
              </a:ext>
            </a:extLst>
          </p:cNvPr>
          <p:cNvSpPr/>
          <p:nvPr/>
        </p:nvSpPr>
        <p:spPr>
          <a:xfrm>
            <a:off x="5201920" y="4307840"/>
            <a:ext cx="690880" cy="152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EFF0DE-889C-BC5D-C39D-641A09C6638B}"/>
              </a:ext>
            </a:extLst>
          </p:cNvPr>
          <p:cNvSpPr/>
          <p:nvPr/>
        </p:nvSpPr>
        <p:spPr>
          <a:xfrm>
            <a:off x="5212080" y="4602480"/>
            <a:ext cx="690880" cy="152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F040D0-2648-E5FE-7854-A2C70FAC44E3}"/>
              </a:ext>
            </a:extLst>
          </p:cNvPr>
          <p:cNvSpPr/>
          <p:nvPr/>
        </p:nvSpPr>
        <p:spPr>
          <a:xfrm>
            <a:off x="6106160" y="3759200"/>
            <a:ext cx="690880" cy="152400"/>
          </a:xfrm>
          <a:prstGeom prst="rect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B6CDE7-DADB-2341-13EC-40EF69B77539}"/>
              </a:ext>
            </a:extLst>
          </p:cNvPr>
          <p:cNvSpPr/>
          <p:nvPr/>
        </p:nvSpPr>
        <p:spPr>
          <a:xfrm>
            <a:off x="6116320" y="4023360"/>
            <a:ext cx="690880" cy="152400"/>
          </a:xfrm>
          <a:prstGeom prst="rect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E5CDF-55C8-1526-AF59-48E2FB54C2FE}"/>
              </a:ext>
            </a:extLst>
          </p:cNvPr>
          <p:cNvSpPr/>
          <p:nvPr/>
        </p:nvSpPr>
        <p:spPr>
          <a:xfrm>
            <a:off x="6106160" y="4307840"/>
            <a:ext cx="690880" cy="152400"/>
          </a:xfrm>
          <a:prstGeom prst="rect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6824B9-B6F7-C3E6-E4B4-156A7E708FAA}"/>
              </a:ext>
            </a:extLst>
          </p:cNvPr>
          <p:cNvSpPr/>
          <p:nvPr/>
        </p:nvSpPr>
        <p:spPr>
          <a:xfrm>
            <a:off x="6116320" y="4602480"/>
            <a:ext cx="690880" cy="152400"/>
          </a:xfrm>
          <a:prstGeom prst="rect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0CE15F-63D9-0CB0-8373-450BE50C158C}"/>
              </a:ext>
            </a:extLst>
          </p:cNvPr>
          <p:cNvSpPr txBox="1"/>
          <p:nvPr/>
        </p:nvSpPr>
        <p:spPr>
          <a:xfrm>
            <a:off x="2047240" y="3318748"/>
            <a:ext cx="34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z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ED6459-5FA1-AFB0-BEBF-530D28B59DC4}"/>
              </a:ext>
            </a:extLst>
          </p:cNvPr>
          <p:cNvSpPr txBox="1"/>
          <p:nvPr/>
        </p:nvSpPr>
        <p:spPr>
          <a:xfrm>
            <a:off x="4084320" y="3332480"/>
            <a:ext cx="95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 = </a:t>
            </a:r>
            <a:r>
              <a:rPr lang="en-US" dirty="0" err="1"/>
              <a:t>W</a:t>
            </a:r>
            <a:r>
              <a:rPr lang="en-US" baseline="-25000" dirty="0" err="1"/>
              <a:t>k</a:t>
            </a:r>
            <a:r>
              <a:rPr lang="en-US" dirty="0" err="1"/>
              <a:t>z</a:t>
            </a:r>
            <a:endParaRPr lang="en-IL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912D94-2C6B-C01F-5BC8-82CBF668AA3E}"/>
              </a:ext>
            </a:extLst>
          </p:cNvPr>
          <p:cNvSpPr txBox="1"/>
          <p:nvPr/>
        </p:nvSpPr>
        <p:spPr>
          <a:xfrm>
            <a:off x="5140960" y="3318748"/>
            <a:ext cx="81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q=</a:t>
            </a:r>
            <a:r>
              <a:rPr lang="en-US" dirty="0" err="1"/>
              <a:t>W</a:t>
            </a:r>
            <a:r>
              <a:rPr lang="en-US" baseline="-25000" dirty="0" err="1"/>
              <a:t>q</a:t>
            </a:r>
            <a:r>
              <a:rPr lang="en-US" dirty="0" err="1"/>
              <a:t>z</a:t>
            </a:r>
            <a:endParaRPr lang="en-IL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C729D3-2582-FCD0-E987-B5C82C1023E2}"/>
              </a:ext>
            </a:extLst>
          </p:cNvPr>
          <p:cNvSpPr txBox="1"/>
          <p:nvPr/>
        </p:nvSpPr>
        <p:spPr>
          <a:xfrm>
            <a:off x="6035040" y="3301722"/>
            <a:ext cx="92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v=W</a:t>
            </a:r>
            <a:r>
              <a:rPr lang="en-IL" baseline="-25000" dirty="0"/>
              <a:t>v</a:t>
            </a:r>
            <a:r>
              <a:rPr lang="en-IL" dirty="0"/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8429717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2C748-EC49-488C-6BEB-1C57F0880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Self-attention layers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10E6D-CF46-583E-23DA-F6328BCA6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09720" cy="4351338"/>
          </a:xfrm>
        </p:spPr>
        <p:txBody>
          <a:bodyPr/>
          <a:lstStyle/>
          <a:p>
            <a:r>
              <a:rPr lang="en-IL" dirty="0"/>
              <a:t>Compute self-attention by:</a:t>
            </a:r>
          </a:p>
          <a:p>
            <a:pPr lvl="1"/>
            <a:r>
              <a:rPr lang="en-IL" dirty="0"/>
              <a:t>Computing the dot product between a token’s query and all keys</a:t>
            </a:r>
          </a:p>
          <a:p>
            <a:pPr lvl="1"/>
            <a:r>
              <a:rPr lang="en-IL" dirty="0"/>
              <a:t>Passing the result through a softmax layer resulting in probability</a:t>
            </a:r>
          </a:p>
          <a:p>
            <a:pPr lvl="1"/>
            <a:r>
              <a:rPr lang="en-IL" dirty="0"/>
              <a:t>T</a:t>
            </a:r>
            <a:r>
              <a:rPr lang="en-US" dirty="0"/>
              <a:t>h</a:t>
            </a:r>
            <a:r>
              <a:rPr lang="en-IL" dirty="0"/>
              <a:t>e probability vector is called attention</a:t>
            </a:r>
          </a:p>
          <a:p>
            <a:pPr marL="0" indent="0">
              <a:buNone/>
            </a:pPr>
            <a:endParaRPr lang="en-IL" dirty="0"/>
          </a:p>
        </p:txBody>
      </p:sp>
      <p:pic>
        <p:nvPicPr>
          <p:cNvPr id="6146" name="Picture 2" descr="Understanding Attention Mechanism in Transformer Neural Networks">
            <a:extLst>
              <a:ext uri="{FF2B5EF4-FFF2-40B4-BE49-F238E27FC236}">
                <a16:creationId xmlns:a16="http://schemas.microsoft.com/office/drawing/2014/main" id="{814CA63C-FF8D-566E-8384-C13ADA6DD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1"/>
          <a:stretch/>
        </p:blipFill>
        <p:spPr bwMode="auto">
          <a:xfrm>
            <a:off x="5366385" y="2134445"/>
            <a:ext cx="5987415" cy="404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6E50F88-2AF3-D2F0-63D3-B763EA37E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794375"/>
            <a:ext cx="40132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50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2C748-EC49-488C-6BEB-1C57F0880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Self-attention layers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10E6D-CF46-583E-23DA-F6328BCA6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09720" cy="4351338"/>
          </a:xfrm>
        </p:spPr>
        <p:txBody>
          <a:bodyPr/>
          <a:lstStyle/>
          <a:p>
            <a:r>
              <a:rPr lang="en-US" dirty="0"/>
              <a:t>The context for each token is given by a sum of all value vectors, weighted by the attention</a:t>
            </a:r>
            <a:endParaRPr lang="en-IL" dirty="0"/>
          </a:p>
          <a:p>
            <a:pPr marL="0" indent="0">
              <a:buNone/>
            </a:pPr>
            <a:endParaRPr lang="en-IL" dirty="0"/>
          </a:p>
        </p:txBody>
      </p:sp>
      <p:pic>
        <p:nvPicPr>
          <p:cNvPr id="6146" name="Picture 2" descr="Understanding Attention Mechanism in Transformer Neural Networks">
            <a:extLst>
              <a:ext uri="{FF2B5EF4-FFF2-40B4-BE49-F238E27FC236}">
                <a16:creationId xmlns:a16="http://schemas.microsoft.com/office/drawing/2014/main" id="{814CA63C-FF8D-566E-8384-C13ADA6DD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1"/>
          <a:stretch/>
        </p:blipFill>
        <p:spPr bwMode="auto">
          <a:xfrm>
            <a:off x="5366385" y="2134445"/>
            <a:ext cx="5987415" cy="404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F3E0CD-B990-81EB-0DDC-147D649CE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53" y="4329430"/>
            <a:ext cx="49403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42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DFB76-E97A-F754-2E30-FD07014E9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Using the Global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DA7DE-44F6-4062-0E74-03A42D056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We can now combine the global context with the token features</a:t>
            </a:r>
          </a:p>
          <a:p>
            <a:r>
              <a:rPr lang="en-IL" dirty="0"/>
              <a:t>E.g. z + SA(z)</a:t>
            </a:r>
          </a:p>
          <a:p>
            <a:r>
              <a:rPr lang="en-IL" dirty="0"/>
              <a:t>We now apply the FC layers on the features of each token </a:t>
            </a:r>
          </a:p>
        </p:txBody>
      </p:sp>
    </p:spTree>
    <p:extLst>
      <p:ext uri="{BB962C8B-B14F-4D97-AF65-F5344CB8AC3E}">
        <p14:creationId xmlns:p14="http://schemas.microsoft.com/office/powerpoint/2010/main" val="2137961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E4092-4ECD-5723-9EF6-3DDDA87E9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A59B1-AF39-8717-8D4F-B0A84372C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DNNs disrupted the classical ML paradigm on multiple levels</a:t>
            </a:r>
            <a:endParaRPr lang="he-IL" dirty="0"/>
          </a:p>
          <a:p>
            <a:r>
              <a:rPr lang="en-US" dirty="0"/>
              <a:t>Deep architectures are </a:t>
            </a:r>
            <a:r>
              <a:rPr lang="en-US" b="1" dirty="0"/>
              <a:t>not</a:t>
            </a:r>
            <a:r>
              <a:rPr lang="en-US" dirty="0"/>
              <a:t> the focus of this course</a:t>
            </a:r>
          </a:p>
          <a:p>
            <a:r>
              <a:rPr lang="en-US" dirty="0"/>
              <a:t>In practice, DL will be used for implementing our ideas</a:t>
            </a:r>
          </a:p>
          <a:p>
            <a:r>
              <a:rPr lang="en-US" dirty="0"/>
              <a:t>This week will be devoted to an overview of DL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2931386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1F184-7F79-6578-44CD-79285EA10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Differences Between the Contexts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15B91-9897-5BC7-9621-F6F166128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Standard CNN: </a:t>
            </a:r>
          </a:p>
          <a:p>
            <a:pPr lvl="1"/>
            <a:r>
              <a:rPr lang="en-IL" dirty="0"/>
              <a:t>Small local context becomes global via pyramid</a:t>
            </a:r>
          </a:p>
          <a:p>
            <a:pPr lvl="1"/>
            <a:r>
              <a:rPr lang="en-IL" dirty="0"/>
              <a:t>Concatenation</a:t>
            </a:r>
          </a:p>
          <a:p>
            <a:r>
              <a:rPr lang="en-IL" dirty="0"/>
              <a:t>Modern CNNs: large local context</a:t>
            </a:r>
          </a:p>
          <a:p>
            <a:pPr lvl="1"/>
            <a:r>
              <a:rPr lang="en-IL" dirty="0"/>
              <a:t>Large local neighborhood</a:t>
            </a:r>
          </a:p>
          <a:p>
            <a:pPr lvl="1"/>
            <a:r>
              <a:rPr lang="en-IL" dirty="0"/>
              <a:t>Weighted averaging (weighting per each dimension, per context token)</a:t>
            </a:r>
          </a:p>
          <a:p>
            <a:r>
              <a:rPr lang="en-IL" dirty="0"/>
              <a:t>Transformer</a:t>
            </a:r>
          </a:p>
          <a:p>
            <a:pPr lvl="1"/>
            <a:r>
              <a:rPr lang="en-IL" dirty="0"/>
              <a:t>Adaptive global context</a:t>
            </a:r>
          </a:p>
          <a:p>
            <a:pPr lvl="1"/>
            <a:r>
              <a:rPr lang="en-IL" dirty="0"/>
              <a:t>Weighted averaging, but weighting in per context token, not per-dimension</a:t>
            </a:r>
          </a:p>
          <a:p>
            <a:pPr lvl="1"/>
            <a:r>
              <a:rPr lang="en-IL" dirty="0"/>
              <a:t>Last limitation can be mitigated by multiple attention heads, out of scope.</a:t>
            </a:r>
          </a:p>
        </p:txBody>
      </p:sp>
    </p:spTree>
    <p:extLst>
      <p:ext uri="{BB962C8B-B14F-4D97-AF65-F5344CB8AC3E}">
        <p14:creationId xmlns:p14="http://schemas.microsoft.com/office/powerpoint/2010/main" val="28086918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4547B-864C-5489-49B6-690D1B8BF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Optimization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86D00-FA3A-3959-7A66-DDCBF3587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It turn out that once neural networks get deep optimization fails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56EBAC-016E-9C71-38E1-E340A05B5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" y="2600008"/>
            <a:ext cx="9534716" cy="357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2740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0C809-813A-B3EE-ECF8-172AED5FF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Why did that happen?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0F58A-9967-2540-E20C-BBE2B6E68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Credit assignment through poorly intialized layers</a:t>
            </a:r>
          </a:p>
          <a:p>
            <a:r>
              <a:rPr lang="en-IL" dirty="0"/>
              <a:t>Consider:</a:t>
            </a:r>
          </a:p>
          <a:p>
            <a:pPr lvl="1"/>
            <a:r>
              <a:rPr lang="en-IL" dirty="0"/>
              <a:t>You are a bad employee in a large factory where everyone is a superhero</a:t>
            </a:r>
          </a:p>
          <a:p>
            <a:pPr lvl="1"/>
            <a:r>
              <a:rPr lang="en-IL" dirty="0"/>
              <a:t>You are a bad employee in a large factory where everyone is a muppet</a:t>
            </a:r>
          </a:p>
          <a:p>
            <a:r>
              <a:rPr lang="en-IL" dirty="0"/>
              <a:t>Where would the manager be able to give feedback?</a:t>
            </a:r>
          </a:p>
        </p:txBody>
      </p:sp>
      <p:pic>
        <p:nvPicPr>
          <p:cNvPr id="17410" name="Picture 2" descr="The Muppets Short-Form Series Coming To Disney+ – Deadline">
            <a:extLst>
              <a:ext uri="{FF2B5EF4-FFF2-40B4-BE49-F238E27FC236}">
                <a16:creationId xmlns:a16="http://schemas.microsoft.com/office/drawing/2014/main" id="{C4E7881B-778F-888A-701E-18883F2B5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540" y="4383880"/>
            <a:ext cx="4775199" cy="235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ALL SUPERHEROES VS TEAM HULK - Epic Superheroes Battle - YouTube">
            <a:extLst>
              <a:ext uri="{FF2B5EF4-FFF2-40B4-BE49-F238E27FC236}">
                <a16:creationId xmlns:a16="http://schemas.microsoft.com/office/drawing/2014/main" id="{7209F92B-54CC-53F9-69DE-1C75D4D84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870" y="4591048"/>
            <a:ext cx="3810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127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E9193-5344-AEA4-CA2E-4FEF69E3C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Residual connection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5E582-1353-F385-08F5-5591BA4D7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Idea: provide direct feedback from the output to each weight</a:t>
            </a:r>
          </a:p>
          <a:p>
            <a:r>
              <a:rPr lang="en-IL" dirty="0"/>
              <a:t>Implemenation: residual (skip) connection</a:t>
            </a:r>
          </a:p>
          <a:p>
            <a:r>
              <a:rPr lang="en-IL" dirty="0"/>
              <a:t>E.g. f(</a:t>
            </a:r>
            <a:r>
              <a:rPr lang="en-IL" b="1" dirty="0"/>
              <a:t>U</a:t>
            </a:r>
            <a:r>
              <a:rPr lang="en-IL" dirty="0"/>
              <a:t>x) = </a:t>
            </a:r>
            <a:r>
              <a:rPr lang="en-IL" dirty="0">
                <a:highlight>
                  <a:srgbClr val="FFFF00"/>
                </a:highlight>
              </a:rPr>
              <a:t>⍺</a:t>
            </a:r>
            <a:r>
              <a:rPr lang="en-IL" dirty="0"/>
              <a:t> max(</a:t>
            </a:r>
            <a:r>
              <a:rPr lang="en-IL" b="1" dirty="0"/>
              <a:t>W</a:t>
            </a:r>
            <a:r>
              <a:rPr lang="en-IL" baseline="-25000" dirty="0"/>
              <a:t>2</a:t>
            </a:r>
            <a:r>
              <a:rPr lang="en-IL" dirty="0"/>
              <a:t>max(</a:t>
            </a:r>
            <a:r>
              <a:rPr lang="en-IL" b="1" dirty="0"/>
              <a:t>W</a:t>
            </a:r>
            <a:r>
              <a:rPr lang="en-IL" baseline="-25000" dirty="0"/>
              <a:t>1</a:t>
            </a:r>
            <a:r>
              <a:rPr lang="en-IL" dirty="0"/>
              <a:t>(</a:t>
            </a:r>
            <a:r>
              <a:rPr lang="en-IL" b="1" dirty="0"/>
              <a:t>U</a:t>
            </a:r>
            <a:r>
              <a:rPr lang="en-IL" dirty="0"/>
              <a:t>x) + </a:t>
            </a:r>
            <a:r>
              <a:rPr lang="en-IL" b="1" dirty="0"/>
              <a:t>b</a:t>
            </a:r>
            <a:r>
              <a:rPr lang="en-IL" baseline="-25000" dirty="0"/>
              <a:t>1</a:t>
            </a:r>
            <a:r>
              <a:rPr lang="en-IL" dirty="0"/>
              <a:t>, 0)+ </a:t>
            </a:r>
            <a:r>
              <a:rPr lang="en-IL" b="1" dirty="0"/>
              <a:t>b</a:t>
            </a:r>
            <a:r>
              <a:rPr lang="en-IL" baseline="-25000" dirty="0"/>
              <a:t>2</a:t>
            </a:r>
            <a:r>
              <a:rPr lang="en-IL" dirty="0"/>
              <a:t> ,0) </a:t>
            </a:r>
            <a:r>
              <a:rPr lang="en-IL" dirty="0">
                <a:highlight>
                  <a:srgbClr val="FFFF00"/>
                </a:highlight>
              </a:rPr>
              <a:t>+ </a:t>
            </a:r>
            <a:r>
              <a:rPr lang="en-IL" b="1" dirty="0">
                <a:highlight>
                  <a:srgbClr val="FFFF00"/>
                </a:highlight>
              </a:rPr>
              <a:t>U</a:t>
            </a:r>
            <a:r>
              <a:rPr lang="en-IL" dirty="0">
                <a:highlight>
                  <a:srgbClr val="FFFF00"/>
                </a:highlight>
              </a:rPr>
              <a:t>x</a:t>
            </a:r>
          </a:p>
        </p:txBody>
      </p:sp>
      <p:pic>
        <p:nvPicPr>
          <p:cNvPr id="18434" name="Picture 2" descr="Cascading residual–residual attention generative adversarial network for  image super resolution | SpringerLink">
            <a:extLst>
              <a:ext uri="{FF2B5EF4-FFF2-40B4-BE49-F238E27FC236}">
                <a16:creationId xmlns:a16="http://schemas.microsoft.com/office/drawing/2014/main" id="{C96D3AC6-583C-B9A6-F7AA-7DFBEFC93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485" y="3897603"/>
            <a:ext cx="6971030" cy="272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35FC75-7C21-386A-4DE0-90AA19BF9736}"/>
              </a:ext>
            </a:extLst>
          </p:cNvPr>
          <p:cNvSpPr txBox="1"/>
          <p:nvPr/>
        </p:nvSpPr>
        <p:spPr>
          <a:xfrm>
            <a:off x="7802880" y="4988560"/>
            <a:ext cx="49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*⍺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599902-59F6-4CC4-7418-FBB1D86072DF}"/>
              </a:ext>
            </a:extLst>
          </p:cNvPr>
          <p:cNvSpPr txBox="1"/>
          <p:nvPr/>
        </p:nvSpPr>
        <p:spPr>
          <a:xfrm>
            <a:off x="2336800" y="3276137"/>
            <a:ext cx="1275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Layer Scale</a:t>
            </a:r>
            <a:endParaRPr lang="en-IL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583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6DBD6-8913-C252-A0D7-06920F07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Multiple Residual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06CEB-4898-21F2-29A5-D1311C71F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⍺ is initially small</a:t>
            </a:r>
          </a:p>
          <a:p>
            <a:r>
              <a:rPr lang="en-IL" dirty="0"/>
              <a:t>At first approximation the input to each block is the input x</a:t>
            </a:r>
          </a:p>
          <a:p>
            <a:r>
              <a:rPr lang="en-IL" dirty="0"/>
              <a:t>A deep ResNet initially approximated as ensemble of shallow blocks</a:t>
            </a:r>
          </a:p>
          <a:p>
            <a:r>
              <a:rPr lang="en-IL" dirty="0"/>
              <a:t>Easy to optimize!</a:t>
            </a:r>
          </a:p>
        </p:txBody>
      </p:sp>
      <p:pic>
        <p:nvPicPr>
          <p:cNvPr id="4" name="Picture 2" descr="Cascading residual–residual attention generative adversarial network for  image super resolution | SpringerLink">
            <a:extLst>
              <a:ext uri="{FF2B5EF4-FFF2-40B4-BE49-F238E27FC236}">
                <a16:creationId xmlns:a16="http://schemas.microsoft.com/office/drawing/2014/main" id="{9C63F246-8EF7-6BE3-49C4-DFA5F01C9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960" y="4308772"/>
            <a:ext cx="4775040" cy="186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763D7D-2EF8-022E-364C-C9DE43BEFFD1}"/>
              </a:ext>
            </a:extLst>
          </p:cNvPr>
          <p:cNvSpPr txBox="1"/>
          <p:nvPr/>
        </p:nvSpPr>
        <p:spPr>
          <a:xfrm>
            <a:off x="4602480" y="5058201"/>
            <a:ext cx="43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*⍺</a:t>
            </a:r>
          </a:p>
        </p:txBody>
      </p:sp>
      <p:pic>
        <p:nvPicPr>
          <p:cNvPr id="6" name="Picture 2" descr="Cascading residual–residual attention generative adversarial network for  image super resolution | SpringerLink">
            <a:extLst>
              <a:ext uri="{FF2B5EF4-FFF2-40B4-BE49-F238E27FC236}">
                <a16:creationId xmlns:a16="http://schemas.microsoft.com/office/drawing/2014/main" id="{1179E22C-8BD1-8A38-B2EB-E5AA2B862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840" y="4308772"/>
            <a:ext cx="4775040" cy="186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DA7B6F-A908-641E-200C-97AAAB451D15}"/>
              </a:ext>
            </a:extLst>
          </p:cNvPr>
          <p:cNvSpPr txBox="1"/>
          <p:nvPr/>
        </p:nvSpPr>
        <p:spPr>
          <a:xfrm>
            <a:off x="9160548" y="5058201"/>
            <a:ext cx="43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*⍺</a:t>
            </a:r>
          </a:p>
        </p:txBody>
      </p:sp>
    </p:spTree>
    <p:extLst>
      <p:ext uri="{BB962C8B-B14F-4D97-AF65-F5344CB8AC3E}">
        <p14:creationId xmlns:p14="http://schemas.microsoft.com/office/powerpoint/2010/main" val="29366241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6E680-80BF-B457-8020-04D3937A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917D9-3241-94C2-2002-27EEE7D92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SGD works better for well conditioned data (e.g. normal distribution)</a:t>
            </a:r>
          </a:p>
          <a:p>
            <a:r>
              <a:rPr lang="en-IL" dirty="0"/>
              <a:t>The cumulative effect of multiple layers can result is large numbers</a:t>
            </a:r>
          </a:p>
          <a:p>
            <a:r>
              <a:rPr lang="en-IL" dirty="0"/>
              <a:t>Even a single layer blowing up can hurt optimization</a:t>
            </a:r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07FA9AA9-9C51-C599-5C88-03B2915E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0" y="3429000"/>
            <a:ext cx="3982720" cy="298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47189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EF925-B082-4AC2-C9D3-FEF9DCD3F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Batch/Layer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F0B1B-8FE1-5E93-DAF2-F9A6D639B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The output activations for each channel normalized by mean and std</a:t>
            </a:r>
          </a:p>
          <a:p>
            <a:r>
              <a:rPr lang="en-IL" dirty="0"/>
              <a:t>Layer norm: compute stats across all pixels of a single example</a:t>
            </a:r>
          </a:p>
          <a:p>
            <a:r>
              <a:rPr lang="en-IL" dirty="0"/>
              <a:t>Batch norm: compute stats across all pixels of a multiple examples</a:t>
            </a:r>
          </a:p>
          <a:p>
            <a:endParaRPr lang="en-IL" dirty="0"/>
          </a:p>
        </p:txBody>
      </p:sp>
      <p:pic>
        <p:nvPicPr>
          <p:cNvPr id="20482" name="Picture 2" descr="Layer Normalization Explained | Papers With Code">
            <a:extLst>
              <a:ext uri="{FF2B5EF4-FFF2-40B4-BE49-F238E27FC236}">
                <a16:creationId xmlns:a16="http://schemas.microsoft.com/office/drawing/2014/main" id="{72EC3421-F6EE-6A5B-4654-6D1ACEA66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875" y="3428393"/>
            <a:ext cx="4479925" cy="342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Batch Norm layer - Artificial Inteligence">
            <a:extLst>
              <a:ext uri="{FF2B5EF4-FFF2-40B4-BE49-F238E27FC236}">
                <a16:creationId xmlns:a16="http://schemas.microsoft.com/office/drawing/2014/main" id="{7B9C35EF-C5EC-259A-5CBB-AFE406E23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10" y="3872561"/>
            <a:ext cx="6192375" cy="230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6303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A4DE6-952E-0AE2-37B8-76A35CC75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Final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DFB76-AB36-1846-3980-C83D12F80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754A08-3125-C7E9-3198-6795A87CA5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3"/>
          <a:stretch/>
        </p:blipFill>
        <p:spPr>
          <a:xfrm>
            <a:off x="698484" y="1825625"/>
            <a:ext cx="3375007" cy="4229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63F391-2215-DC6E-E3CA-4B2A36D7C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087" y="1825625"/>
            <a:ext cx="1550488" cy="4229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8B2FA5-912B-3B05-55EF-AE7524A77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366" y="2117091"/>
            <a:ext cx="1881145" cy="40598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71FEE6-A381-D509-B835-1ABF9824C79D}"/>
              </a:ext>
            </a:extLst>
          </p:cNvPr>
          <p:cNvSpPr txBox="1"/>
          <p:nvPr/>
        </p:nvSpPr>
        <p:spPr>
          <a:xfrm>
            <a:off x="5557520" y="6176963"/>
            <a:ext cx="6085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ConvNeXt – uses a very simple weighted average context, so skipped its norm and skip connection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288C57-B379-EEA1-19E0-236FC4B69BFC}"/>
              </a:ext>
            </a:extLst>
          </p:cNvPr>
          <p:cNvSpPr txBox="1"/>
          <p:nvPr/>
        </p:nvSpPr>
        <p:spPr>
          <a:xfrm>
            <a:off x="3891064" y="612843"/>
            <a:ext cx="7986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https://github.com/lucidrains/vit-pytorch/blob/main/vit_pytorch/simple_vit.py</a:t>
            </a:r>
            <a:endParaRPr lang="en-US" dirty="0"/>
          </a:p>
          <a:p>
            <a:r>
              <a:rPr lang="en-US" dirty="0">
                <a:hlinkClick r:id="rId6"/>
              </a:rPr>
              <a:t>https://</a:t>
            </a:r>
            <a:r>
              <a:rPr lang="en-US" dirty="0" err="1">
                <a:hlinkClick r:id="rId6"/>
              </a:rPr>
              <a:t>github.com</a:t>
            </a:r>
            <a:r>
              <a:rPr lang="en-US" dirty="0">
                <a:hlinkClick r:id="rId6"/>
              </a:rPr>
              <a:t>/</a:t>
            </a:r>
            <a:r>
              <a:rPr lang="en-US" dirty="0" err="1">
                <a:hlinkClick r:id="rId6"/>
              </a:rPr>
              <a:t>facebookresearch</a:t>
            </a:r>
            <a:r>
              <a:rPr lang="en-US" dirty="0">
                <a:hlinkClick r:id="rId6"/>
              </a:rPr>
              <a:t>/</a:t>
            </a:r>
            <a:r>
              <a:rPr lang="en-US" dirty="0" err="1">
                <a:hlinkClick r:id="rId6"/>
              </a:rPr>
              <a:t>ConvNeXt</a:t>
            </a:r>
            <a:r>
              <a:rPr lang="en-US" dirty="0">
                <a:hlinkClick r:id="rId6"/>
              </a:rPr>
              <a:t>/blob/main/models/</a:t>
            </a:r>
            <a:r>
              <a:rPr lang="en-US" dirty="0" err="1">
                <a:hlinkClick r:id="rId6"/>
              </a:rPr>
              <a:t>convnext.py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98125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2FA73-29D0-BFE2-18EF-0BB17F976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 full residual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8EB2A-C9F7-2028-FF1B-D05DC39A6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This network has 18 layers (it’s a small one, it can have &gt;1000 layers)</a:t>
            </a:r>
          </a:p>
        </p:txBody>
      </p:sp>
      <p:pic>
        <p:nvPicPr>
          <p:cNvPr id="21506" name="Picture 2" descr="Transfer Learning with ResNet in PyTorch | Pluralsight">
            <a:extLst>
              <a:ext uri="{FF2B5EF4-FFF2-40B4-BE49-F238E27FC236}">
                <a16:creationId xmlns:a16="http://schemas.microsoft.com/office/drawing/2014/main" id="{93B7446C-40BA-3747-CAB9-5A51D63462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0" b="11063"/>
          <a:stretch/>
        </p:blipFill>
        <p:spPr bwMode="auto">
          <a:xfrm>
            <a:off x="1440180" y="2417343"/>
            <a:ext cx="9913620" cy="424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7804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9154B-5CA0-D324-D612-4CAA867F5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 look at a full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4C454-175A-E097-263D-F779FB2C1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55605" cy="4351338"/>
          </a:xfrm>
        </p:spPr>
        <p:txBody>
          <a:bodyPr/>
          <a:lstStyle/>
          <a:p>
            <a:r>
              <a:rPr lang="en-IL" dirty="0"/>
              <a:t>Stack of SA + MLP</a:t>
            </a:r>
          </a:p>
          <a:p>
            <a:r>
              <a:rPr lang="en-IL" dirty="0"/>
              <a:t>Classifier on final token</a:t>
            </a:r>
          </a:p>
          <a:p>
            <a:r>
              <a:rPr lang="en-IL" dirty="0"/>
              <a:t>Single resolution</a:t>
            </a:r>
          </a:p>
        </p:txBody>
      </p:sp>
      <p:pic>
        <p:nvPicPr>
          <p:cNvPr id="24578" name="Picture 2" descr="Using Transformers for Computer Vision | by Cameron Wolfe | Towards Data  Science">
            <a:extLst>
              <a:ext uri="{FF2B5EF4-FFF2-40B4-BE49-F238E27FC236}">
                <a16:creationId xmlns:a16="http://schemas.microsoft.com/office/drawing/2014/main" id="{D82E2E1C-18C7-C657-66B3-6FD70A0C2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805" y="1690688"/>
            <a:ext cx="7068935" cy="464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547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A77EE-F8A9-04D9-3D5C-E776E7420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What is deep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D6560-29C2-80D9-E363-5BD5A3D9C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89240" cy="4351338"/>
          </a:xfrm>
        </p:spPr>
        <p:txBody>
          <a:bodyPr/>
          <a:lstStyle/>
          <a:p>
            <a:r>
              <a:rPr lang="en-IL" dirty="0"/>
              <a:t>In the past: a neural network with &gt;1 hidden layers</a:t>
            </a:r>
          </a:p>
          <a:p>
            <a:pPr algn="l"/>
            <a:r>
              <a:rPr lang="en-IL" dirty="0"/>
              <a:t>Yann Lecun: </a:t>
            </a:r>
            <a:r>
              <a:rPr lang="en-IL" i="1" dirty="0"/>
              <a:t>“</a:t>
            </a:r>
            <a:r>
              <a:rPr lang="en-US" b="0" i="1" dirty="0">
                <a:solidFill>
                  <a:srgbClr val="050505"/>
                </a:solidFill>
                <a:effectLst/>
                <a:latin typeface="inherit"/>
              </a:rPr>
              <a:t>DL is constructing networks of parameterized functional modules &amp; training them from examples using gradient-based optimization. That's it. This definition is orthogonal to the learning paradigm: reinforcement, supervised, or self-supervised.”</a:t>
            </a:r>
          </a:p>
          <a:p>
            <a:endParaRPr lang="en-IL" dirty="0"/>
          </a:p>
        </p:txBody>
      </p:sp>
      <p:pic>
        <p:nvPicPr>
          <p:cNvPr id="1026" name="Picture 2" descr="May be an image of 1 person">
            <a:extLst>
              <a:ext uri="{FF2B5EF4-FFF2-40B4-BE49-F238E27FC236}">
                <a16:creationId xmlns:a16="http://schemas.microsoft.com/office/drawing/2014/main" id="{1FB780E3-AAEA-5C16-0E4C-C8441030D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613" y="2259758"/>
            <a:ext cx="2958147" cy="443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97E45A-F71D-A540-1D66-C80FDE28CA71}"/>
              </a:ext>
            </a:extLst>
          </p:cNvPr>
          <p:cNvSpPr txBox="1"/>
          <p:nvPr/>
        </p:nvSpPr>
        <p:spPr>
          <a:xfrm>
            <a:off x="3317132" y="5321030"/>
            <a:ext cx="3784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2800" dirty="0">
                <a:highlight>
                  <a:srgbClr val="FFFF00"/>
                </a:highlight>
              </a:rPr>
              <a:t>Do you agree with Yann?</a:t>
            </a:r>
            <a:endParaRPr lang="en-IL" sz="28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577841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9E877-22CF-AF62-27AA-E52145F78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Summary: global context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3E91C-AB10-23D4-EC72-611F330E3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Two ways of reaching global context with few params</a:t>
            </a:r>
          </a:p>
          <a:p>
            <a:pPr marL="514350" indent="-514350">
              <a:buFont typeface="+mj-lt"/>
              <a:buAutoNum type="arabicPeriod"/>
            </a:pPr>
            <a:r>
              <a:rPr lang="en-IL" dirty="0"/>
              <a:t>CNN: look at local patches,use multiscale for larger context</a:t>
            </a:r>
          </a:p>
          <a:p>
            <a:pPr marL="514350" indent="-514350">
              <a:buFont typeface="+mj-lt"/>
              <a:buAutoNum type="arabicPeriod"/>
            </a:pPr>
            <a:r>
              <a:rPr lang="en-IL" dirty="0"/>
              <a:t>Transformer: use self-sttention to encode the relevant context</a:t>
            </a:r>
          </a:p>
        </p:txBody>
      </p:sp>
      <p:pic>
        <p:nvPicPr>
          <p:cNvPr id="4" name="Picture 4" descr="An overview of VGG16 and NiN models | by Khuyen Le | MLearning.ai | Medium">
            <a:extLst>
              <a:ext uri="{FF2B5EF4-FFF2-40B4-BE49-F238E27FC236}">
                <a16:creationId xmlns:a16="http://schemas.microsoft.com/office/drawing/2014/main" id="{09052C5B-77C8-D0C7-0D4B-40AB33B45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31920"/>
            <a:ext cx="4342309" cy="276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Using Transformers for Computer Vision | by Cameron Wolfe | Towards Data  Science">
            <a:extLst>
              <a:ext uri="{FF2B5EF4-FFF2-40B4-BE49-F238E27FC236}">
                <a16:creationId xmlns:a16="http://schemas.microsoft.com/office/drawing/2014/main" id="{9EC21B86-A6F3-A64D-F034-8016D1034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697" y="3429000"/>
            <a:ext cx="4853169" cy="318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7607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9A9E1-5C53-23A2-FBFA-DB1C4BDAC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Visualization of the receptive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E4390-C9DA-C862-A72A-17A4232A1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Transformer receptive field is global from early on</a:t>
            </a:r>
          </a:p>
          <a:p>
            <a:r>
              <a:rPr lang="en-IL" dirty="0"/>
              <a:t>CNN receptive field grows gradually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862A36-1EDC-4739-4F14-C90E3F402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760" y="2930929"/>
            <a:ext cx="6578600" cy="369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469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C18AD-C63D-6B3B-FAB9-A95EDDCAD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Inductive Bias vs. Expressivity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C7D33-8DA2-144C-2B1B-EA1E9EB8C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6168" cy="4351338"/>
          </a:xfrm>
        </p:spPr>
        <p:txBody>
          <a:bodyPr>
            <a:normAutofit/>
          </a:bodyPr>
          <a:lstStyle/>
          <a:p>
            <a:r>
              <a:rPr lang="en-IL" dirty="0"/>
              <a:t>Transformers: very expressive</a:t>
            </a:r>
          </a:p>
          <a:p>
            <a:r>
              <a:rPr lang="en-IL" dirty="0"/>
              <a:t>CNNs: special case of transformers</a:t>
            </a:r>
          </a:p>
          <a:p>
            <a:r>
              <a:rPr lang="en-IL" dirty="0"/>
              <a:t>Too much expressivity: overfitting</a:t>
            </a:r>
          </a:p>
          <a:p>
            <a:r>
              <a:rPr lang="en-IL" dirty="0"/>
              <a:t>The right kind of expressivity: </a:t>
            </a:r>
            <a:r>
              <a:rPr lang="en-US" b="1" dirty="0"/>
              <a:t>positive</a:t>
            </a:r>
            <a:r>
              <a:rPr lang="he-IL" b="1" dirty="0"/>
              <a:t> </a:t>
            </a:r>
            <a:r>
              <a:rPr lang="en-IL" b="1" dirty="0"/>
              <a:t>inductive bias</a:t>
            </a:r>
          </a:p>
          <a:p>
            <a:r>
              <a:rPr lang="en-IL" dirty="0"/>
              <a:t>CNNs: better </a:t>
            </a:r>
            <a:r>
              <a:rPr lang="en-US" dirty="0"/>
              <a:t>on</a:t>
            </a:r>
            <a:r>
              <a:rPr lang="en-IL" dirty="0"/>
              <a:t> small image datasets, transformer on larger ones</a:t>
            </a:r>
          </a:p>
        </p:txBody>
      </p:sp>
      <p:pic>
        <p:nvPicPr>
          <p:cNvPr id="34818" name="Picture 2" descr="Why Being A Jack Of All Trades Is Essential For Success">
            <a:extLst>
              <a:ext uri="{FF2B5EF4-FFF2-40B4-BE49-F238E27FC236}">
                <a16:creationId xmlns:a16="http://schemas.microsoft.com/office/drawing/2014/main" id="{682C366C-CA54-3D06-47D8-DFB598335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238" y="2106638"/>
            <a:ext cx="5471161" cy="306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657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BA810-AB75-11A7-172E-C6F7D5CA1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Neural network patterns - 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A559A-45AE-8D3D-3DC5-C4F26DDAD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Map raw representation to semantic deep representation</a:t>
            </a:r>
          </a:p>
          <a:p>
            <a:r>
              <a:rPr lang="en-IL" dirty="0"/>
              <a:t>In CNN typically also downscaling</a:t>
            </a:r>
          </a:p>
        </p:txBody>
      </p:sp>
      <p:pic>
        <p:nvPicPr>
          <p:cNvPr id="26626" name="Picture 2" descr="Auto Encoders and Style Transfer. A little guide to Auto Encoders &amp; Style…  | by Danyal Jamil | Analytics Vidhya | Medium">
            <a:extLst>
              <a:ext uri="{FF2B5EF4-FFF2-40B4-BE49-F238E27FC236}">
                <a16:creationId xmlns:a16="http://schemas.microsoft.com/office/drawing/2014/main" id="{AEE3FE0B-4130-9359-4392-810F195508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3" r="50500" b="30961"/>
          <a:stretch/>
        </p:blipFill>
        <p:spPr bwMode="auto">
          <a:xfrm>
            <a:off x="1107440" y="3007277"/>
            <a:ext cx="4267200" cy="309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Understanding the Vision Transformer and Counting Its Parameters | by  Andrei-Cristian Rad | Analytics Vidhya | Medium">
            <a:extLst>
              <a:ext uri="{FF2B5EF4-FFF2-40B4-BE49-F238E27FC236}">
                <a16:creationId xmlns:a16="http://schemas.microsoft.com/office/drawing/2014/main" id="{DE6880E4-5ADF-958C-F835-6F7D34CCAF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3" t="31488" r="33559"/>
          <a:stretch/>
        </p:blipFill>
        <p:spPr bwMode="auto">
          <a:xfrm>
            <a:off x="5968301" y="3134001"/>
            <a:ext cx="5654739" cy="292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799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141B9-F68D-F5CA-DD66-21146784B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Neural network patterns -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47FCD-6E7E-C078-0256-D63DC342F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One or more FC layers mapping deep representation to class</a:t>
            </a:r>
          </a:p>
        </p:txBody>
      </p:sp>
      <p:pic>
        <p:nvPicPr>
          <p:cNvPr id="27650" name="Picture 2" descr="Architecture of the VGG-16 deep convolutional neural network (DCNN)... |  Download Scientific Diagram">
            <a:extLst>
              <a:ext uri="{FF2B5EF4-FFF2-40B4-BE49-F238E27FC236}">
                <a16:creationId xmlns:a16="http://schemas.microsoft.com/office/drawing/2014/main" id="{A46F67B4-73BE-3EDF-D8C5-CB865C51E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" y="4183076"/>
            <a:ext cx="5854700" cy="183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Understanding the Vision Transformer and Counting Its Parameters | by  Andrei-Cristian Rad | Analytics Vidhya | Medium">
            <a:extLst>
              <a:ext uri="{FF2B5EF4-FFF2-40B4-BE49-F238E27FC236}">
                <a16:creationId xmlns:a16="http://schemas.microsoft.com/office/drawing/2014/main" id="{5728B703-1939-1696-F435-CA3C2B02B9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3" t="6405" r="33559"/>
          <a:stretch/>
        </p:blipFill>
        <p:spPr bwMode="auto">
          <a:xfrm>
            <a:off x="6303581" y="2859764"/>
            <a:ext cx="5654739" cy="399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184F4E25-4EAD-A17D-766D-02694C8AE04A}"/>
              </a:ext>
            </a:extLst>
          </p:cNvPr>
          <p:cNvSpPr/>
          <p:nvPr/>
        </p:nvSpPr>
        <p:spPr>
          <a:xfrm>
            <a:off x="3749040" y="3566160"/>
            <a:ext cx="2712720" cy="2946400"/>
          </a:xfrm>
          <a:custGeom>
            <a:avLst/>
            <a:gdLst>
              <a:gd name="connsiteX0" fmla="*/ 670560 w 2712720"/>
              <a:gd name="connsiteY0" fmla="*/ 1117600 h 2946400"/>
              <a:gd name="connsiteX1" fmla="*/ 670560 w 2712720"/>
              <a:gd name="connsiteY1" fmla="*/ 1117600 h 2946400"/>
              <a:gd name="connsiteX2" fmla="*/ 690880 w 2712720"/>
              <a:gd name="connsiteY2" fmla="*/ 934720 h 2946400"/>
              <a:gd name="connsiteX3" fmla="*/ 711200 w 2712720"/>
              <a:gd name="connsiteY3" fmla="*/ 894080 h 2946400"/>
              <a:gd name="connsiteX4" fmla="*/ 751840 w 2712720"/>
              <a:gd name="connsiteY4" fmla="*/ 792480 h 2946400"/>
              <a:gd name="connsiteX5" fmla="*/ 802640 w 2712720"/>
              <a:gd name="connsiteY5" fmla="*/ 690880 h 2946400"/>
              <a:gd name="connsiteX6" fmla="*/ 873760 w 2712720"/>
              <a:gd name="connsiteY6" fmla="*/ 528320 h 2946400"/>
              <a:gd name="connsiteX7" fmla="*/ 904240 w 2712720"/>
              <a:gd name="connsiteY7" fmla="*/ 467360 h 2946400"/>
              <a:gd name="connsiteX8" fmla="*/ 934720 w 2712720"/>
              <a:gd name="connsiteY8" fmla="*/ 426720 h 2946400"/>
              <a:gd name="connsiteX9" fmla="*/ 955040 w 2712720"/>
              <a:gd name="connsiteY9" fmla="*/ 375920 h 2946400"/>
              <a:gd name="connsiteX10" fmla="*/ 985520 w 2712720"/>
              <a:gd name="connsiteY10" fmla="*/ 345440 h 2946400"/>
              <a:gd name="connsiteX11" fmla="*/ 1036320 w 2712720"/>
              <a:gd name="connsiteY11" fmla="*/ 264160 h 2946400"/>
              <a:gd name="connsiteX12" fmla="*/ 1127760 w 2712720"/>
              <a:gd name="connsiteY12" fmla="*/ 182880 h 2946400"/>
              <a:gd name="connsiteX13" fmla="*/ 1209040 w 2712720"/>
              <a:gd name="connsiteY13" fmla="*/ 111760 h 2946400"/>
              <a:gd name="connsiteX14" fmla="*/ 1330960 w 2712720"/>
              <a:gd name="connsiteY14" fmla="*/ 60960 h 2946400"/>
              <a:gd name="connsiteX15" fmla="*/ 1422400 w 2712720"/>
              <a:gd name="connsiteY15" fmla="*/ 30480 h 2946400"/>
              <a:gd name="connsiteX16" fmla="*/ 1452880 w 2712720"/>
              <a:gd name="connsiteY16" fmla="*/ 20320 h 2946400"/>
              <a:gd name="connsiteX17" fmla="*/ 1625600 w 2712720"/>
              <a:gd name="connsiteY17" fmla="*/ 0 h 2946400"/>
              <a:gd name="connsiteX18" fmla="*/ 1879600 w 2712720"/>
              <a:gd name="connsiteY18" fmla="*/ 10160 h 2946400"/>
              <a:gd name="connsiteX19" fmla="*/ 1960880 w 2712720"/>
              <a:gd name="connsiteY19" fmla="*/ 30480 h 2946400"/>
              <a:gd name="connsiteX20" fmla="*/ 2052320 w 2712720"/>
              <a:gd name="connsiteY20" fmla="*/ 60960 h 2946400"/>
              <a:gd name="connsiteX21" fmla="*/ 2082800 w 2712720"/>
              <a:gd name="connsiteY21" fmla="*/ 71120 h 2946400"/>
              <a:gd name="connsiteX22" fmla="*/ 2153920 w 2712720"/>
              <a:gd name="connsiteY22" fmla="*/ 111760 h 2946400"/>
              <a:gd name="connsiteX23" fmla="*/ 2184400 w 2712720"/>
              <a:gd name="connsiteY23" fmla="*/ 142240 h 2946400"/>
              <a:gd name="connsiteX24" fmla="*/ 2214880 w 2712720"/>
              <a:gd name="connsiteY24" fmla="*/ 162560 h 2946400"/>
              <a:gd name="connsiteX25" fmla="*/ 2245360 w 2712720"/>
              <a:gd name="connsiteY25" fmla="*/ 193040 h 2946400"/>
              <a:gd name="connsiteX26" fmla="*/ 2286000 w 2712720"/>
              <a:gd name="connsiteY26" fmla="*/ 223520 h 2946400"/>
              <a:gd name="connsiteX27" fmla="*/ 2306320 w 2712720"/>
              <a:gd name="connsiteY27" fmla="*/ 254000 h 2946400"/>
              <a:gd name="connsiteX28" fmla="*/ 2367280 w 2712720"/>
              <a:gd name="connsiteY28" fmla="*/ 294640 h 2946400"/>
              <a:gd name="connsiteX29" fmla="*/ 2397760 w 2712720"/>
              <a:gd name="connsiteY29" fmla="*/ 314960 h 2946400"/>
              <a:gd name="connsiteX30" fmla="*/ 2418080 w 2712720"/>
              <a:gd name="connsiteY30" fmla="*/ 345440 h 2946400"/>
              <a:gd name="connsiteX31" fmla="*/ 2479040 w 2712720"/>
              <a:gd name="connsiteY31" fmla="*/ 406400 h 2946400"/>
              <a:gd name="connsiteX32" fmla="*/ 2540000 w 2712720"/>
              <a:gd name="connsiteY32" fmla="*/ 528320 h 2946400"/>
              <a:gd name="connsiteX33" fmla="*/ 2560320 w 2712720"/>
              <a:gd name="connsiteY33" fmla="*/ 568960 h 2946400"/>
              <a:gd name="connsiteX34" fmla="*/ 2570480 w 2712720"/>
              <a:gd name="connsiteY34" fmla="*/ 599440 h 2946400"/>
              <a:gd name="connsiteX35" fmla="*/ 2590800 w 2712720"/>
              <a:gd name="connsiteY35" fmla="*/ 629920 h 2946400"/>
              <a:gd name="connsiteX36" fmla="*/ 2611120 w 2712720"/>
              <a:gd name="connsiteY36" fmla="*/ 711200 h 2946400"/>
              <a:gd name="connsiteX37" fmla="*/ 2621280 w 2712720"/>
              <a:gd name="connsiteY37" fmla="*/ 741680 h 2946400"/>
              <a:gd name="connsiteX38" fmla="*/ 2631440 w 2712720"/>
              <a:gd name="connsiteY38" fmla="*/ 782320 h 2946400"/>
              <a:gd name="connsiteX39" fmla="*/ 2641600 w 2712720"/>
              <a:gd name="connsiteY39" fmla="*/ 812800 h 2946400"/>
              <a:gd name="connsiteX40" fmla="*/ 2651760 w 2712720"/>
              <a:gd name="connsiteY40" fmla="*/ 853440 h 2946400"/>
              <a:gd name="connsiteX41" fmla="*/ 2682240 w 2712720"/>
              <a:gd name="connsiteY41" fmla="*/ 924560 h 2946400"/>
              <a:gd name="connsiteX42" fmla="*/ 2702560 w 2712720"/>
              <a:gd name="connsiteY42" fmla="*/ 1036320 h 2946400"/>
              <a:gd name="connsiteX43" fmla="*/ 2712720 w 2712720"/>
              <a:gd name="connsiteY43" fmla="*/ 1097280 h 2946400"/>
              <a:gd name="connsiteX44" fmla="*/ 2702560 w 2712720"/>
              <a:gd name="connsiteY44" fmla="*/ 1351280 h 2946400"/>
              <a:gd name="connsiteX45" fmla="*/ 2672080 w 2712720"/>
              <a:gd name="connsiteY45" fmla="*/ 1442720 h 2946400"/>
              <a:gd name="connsiteX46" fmla="*/ 2661920 w 2712720"/>
              <a:gd name="connsiteY46" fmla="*/ 1473200 h 2946400"/>
              <a:gd name="connsiteX47" fmla="*/ 2651760 w 2712720"/>
              <a:gd name="connsiteY47" fmla="*/ 1513840 h 2946400"/>
              <a:gd name="connsiteX48" fmla="*/ 2600960 w 2712720"/>
              <a:gd name="connsiteY48" fmla="*/ 1656080 h 2946400"/>
              <a:gd name="connsiteX49" fmla="*/ 2560320 w 2712720"/>
              <a:gd name="connsiteY49" fmla="*/ 1757680 h 2946400"/>
              <a:gd name="connsiteX50" fmla="*/ 2529840 w 2712720"/>
              <a:gd name="connsiteY50" fmla="*/ 1859280 h 2946400"/>
              <a:gd name="connsiteX51" fmla="*/ 2489200 w 2712720"/>
              <a:gd name="connsiteY51" fmla="*/ 1930400 h 2946400"/>
              <a:gd name="connsiteX52" fmla="*/ 2458720 w 2712720"/>
              <a:gd name="connsiteY52" fmla="*/ 2011680 h 2946400"/>
              <a:gd name="connsiteX53" fmla="*/ 2428240 w 2712720"/>
              <a:gd name="connsiteY53" fmla="*/ 2052320 h 2946400"/>
              <a:gd name="connsiteX54" fmla="*/ 2387600 w 2712720"/>
              <a:gd name="connsiteY54" fmla="*/ 2133600 h 2946400"/>
              <a:gd name="connsiteX55" fmla="*/ 2346960 w 2712720"/>
              <a:gd name="connsiteY55" fmla="*/ 2204720 h 2946400"/>
              <a:gd name="connsiteX56" fmla="*/ 2306320 w 2712720"/>
              <a:gd name="connsiteY56" fmla="*/ 2265680 h 2946400"/>
              <a:gd name="connsiteX57" fmla="*/ 2286000 w 2712720"/>
              <a:gd name="connsiteY57" fmla="*/ 2306320 h 2946400"/>
              <a:gd name="connsiteX58" fmla="*/ 2214880 w 2712720"/>
              <a:gd name="connsiteY58" fmla="*/ 2387600 h 2946400"/>
              <a:gd name="connsiteX59" fmla="*/ 2143760 w 2712720"/>
              <a:gd name="connsiteY59" fmla="*/ 2468880 h 2946400"/>
              <a:gd name="connsiteX60" fmla="*/ 2082800 w 2712720"/>
              <a:gd name="connsiteY60" fmla="*/ 2509520 h 2946400"/>
              <a:gd name="connsiteX61" fmla="*/ 2032000 w 2712720"/>
              <a:gd name="connsiteY61" fmla="*/ 2550160 h 2946400"/>
              <a:gd name="connsiteX62" fmla="*/ 1991360 w 2712720"/>
              <a:gd name="connsiteY62" fmla="*/ 2570480 h 2946400"/>
              <a:gd name="connsiteX63" fmla="*/ 1960880 w 2712720"/>
              <a:gd name="connsiteY63" fmla="*/ 2600960 h 2946400"/>
              <a:gd name="connsiteX64" fmla="*/ 1930400 w 2712720"/>
              <a:gd name="connsiteY64" fmla="*/ 2621280 h 2946400"/>
              <a:gd name="connsiteX65" fmla="*/ 1889760 w 2712720"/>
              <a:gd name="connsiteY65" fmla="*/ 2651760 h 2946400"/>
              <a:gd name="connsiteX66" fmla="*/ 1849120 w 2712720"/>
              <a:gd name="connsiteY66" fmla="*/ 2661920 h 2946400"/>
              <a:gd name="connsiteX67" fmla="*/ 1808480 w 2712720"/>
              <a:gd name="connsiteY67" fmla="*/ 2692400 h 2946400"/>
              <a:gd name="connsiteX68" fmla="*/ 1757680 w 2712720"/>
              <a:gd name="connsiteY68" fmla="*/ 2712720 h 2946400"/>
              <a:gd name="connsiteX69" fmla="*/ 1696720 w 2712720"/>
              <a:gd name="connsiteY69" fmla="*/ 2743200 h 2946400"/>
              <a:gd name="connsiteX70" fmla="*/ 1595120 w 2712720"/>
              <a:gd name="connsiteY70" fmla="*/ 2783840 h 2946400"/>
              <a:gd name="connsiteX71" fmla="*/ 1544320 w 2712720"/>
              <a:gd name="connsiteY71" fmla="*/ 2794000 h 2946400"/>
              <a:gd name="connsiteX72" fmla="*/ 1493520 w 2712720"/>
              <a:gd name="connsiteY72" fmla="*/ 2814320 h 2946400"/>
              <a:gd name="connsiteX73" fmla="*/ 1381760 w 2712720"/>
              <a:gd name="connsiteY73" fmla="*/ 2834640 h 2946400"/>
              <a:gd name="connsiteX74" fmla="*/ 1229360 w 2712720"/>
              <a:gd name="connsiteY74" fmla="*/ 2854960 h 2946400"/>
              <a:gd name="connsiteX75" fmla="*/ 1158240 w 2712720"/>
              <a:gd name="connsiteY75" fmla="*/ 2865120 h 2946400"/>
              <a:gd name="connsiteX76" fmla="*/ 650240 w 2712720"/>
              <a:gd name="connsiteY76" fmla="*/ 2875280 h 2946400"/>
              <a:gd name="connsiteX77" fmla="*/ 538480 w 2712720"/>
              <a:gd name="connsiteY77" fmla="*/ 2895600 h 2946400"/>
              <a:gd name="connsiteX78" fmla="*/ 508000 w 2712720"/>
              <a:gd name="connsiteY78" fmla="*/ 2905760 h 2946400"/>
              <a:gd name="connsiteX79" fmla="*/ 467360 w 2712720"/>
              <a:gd name="connsiteY79" fmla="*/ 2915920 h 2946400"/>
              <a:gd name="connsiteX80" fmla="*/ 416560 w 2712720"/>
              <a:gd name="connsiteY80" fmla="*/ 2926080 h 2946400"/>
              <a:gd name="connsiteX81" fmla="*/ 325120 w 2712720"/>
              <a:gd name="connsiteY81" fmla="*/ 2946400 h 2946400"/>
              <a:gd name="connsiteX82" fmla="*/ 111760 w 2712720"/>
              <a:gd name="connsiteY82" fmla="*/ 2936240 h 2946400"/>
              <a:gd name="connsiteX83" fmla="*/ 50800 w 2712720"/>
              <a:gd name="connsiteY83" fmla="*/ 2895600 h 2946400"/>
              <a:gd name="connsiteX84" fmla="*/ 10160 w 2712720"/>
              <a:gd name="connsiteY84" fmla="*/ 2824480 h 2946400"/>
              <a:gd name="connsiteX85" fmla="*/ 0 w 2712720"/>
              <a:gd name="connsiteY85" fmla="*/ 2794000 h 2946400"/>
              <a:gd name="connsiteX86" fmla="*/ 10160 w 2712720"/>
              <a:gd name="connsiteY86" fmla="*/ 2468880 h 2946400"/>
              <a:gd name="connsiteX87" fmla="*/ 50800 w 2712720"/>
              <a:gd name="connsiteY87" fmla="*/ 2377440 h 2946400"/>
              <a:gd name="connsiteX88" fmla="*/ 60960 w 2712720"/>
              <a:gd name="connsiteY88" fmla="*/ 2346960 h 2946400"/>
              <a:gd name="connsiteX89" fmla="*/ 91440 w 2712720"/>
              <a:gd name="connsiteY89" fmla="*/ 2316480 h 2946400"/>
              <a:gd name="connsiteX90" fmla="*/ 111760 w 2712720"/>
              <a:gd name="connsiteY90" fmla="*/ 2286000 h 2946400"/>
              <a:gd name="connsiteX91" fmla="*/ 142240 w 2712720"/>
              <a:gd name="connsiteY91" fmla="*/ 2255520 h 2946400"/>
              <a:gd name="connsiteX92" fmla="*/ 162560 w 2712720"/>
              <a:gd name="connsiteY92" fmla="*/ 2225040 h 2946400"/>
              <a:gd name="connsiteX93" fmla="*/ 223520 w 2712720"/>
              <a:gd name="connsiteY93" fmla="*/ 2164080 h 2946400"/>
              <a:gd name="connsiteX94" fmla="*/ 254000 w 2712720"/>
              <a:gd name="connsiteY94" fmla="*/ 2133600 h 2946400"/>
              <a:gd name="connsiteX95" fmla="*/ 284480 w 2712720"/>
              <a:gd name="connsiteY95" fmla="*/ 2092960 h 2946400"/>
              <a:gd name="connsiteX96" fmla="*/ 314960 w 2712720"/>
              <a:gd name="connsiteY96" fmla="*/ 2072640 h 2946400"/>
              <a:gd name="connsiteX97" fmla="*/ 355600 w 2712720"/>
              <a:gd name="connsiteY97" fmla="*/ 2042160 h 2946400"/>
              <a:gd name="connsiteX98" fmla="*/ 467360 w 2712720"/>
              <a:gd name="connsiteY98" fmla="*/ 1950720 h 2946400"/>
              <a:gd name="connsiteX99" fmla="*/ 487680 w 2712720"/>
              <a:gd name="connsiteY99" fmla="*/ 1920240 h 2946400"/>
              <a:gd name="connsiteX100" fmla="*/ 518160 w 2712720"/>
              <a:gd name="connsiteY100" fmla="*/ 1889760 h 2946400"/>
              <a:gd name="connsiteX101" fmla="*/ 538480 w 2712720"/>
              <a:gd name="connsiteY101" fmla="*/ 1818640 h 2946400"/>
              <a:gd name="connsiteX102" fmla="*/ 548640 w 2712720"/>
              <a:gd name="connsiteY102" fmla="*/ 1727200 h 2946400"/>
              <a:gd name="connsiteX103" fmla="*/ 568960 w 2712720"/>
              <a:gd name="connsiteY103" fmla="*/ 1595120 h 2946400"/>
              <a:gd name="connsiteX104" fmla="*/ 579120 w 2712720"/>
              <a:gd name="connsiteY104" fmla="*/ 1513840 h 2946400"/>
              <a:gd name="connsiteX105" fmla="*/ 589280 w 2712720"/>
              <a:gd name="connsiteY105" fmla="*/ 1442720 h 2946400"/>
              <a:gd name="connsiteX106" fmla="*/ 599440 w 2712720"/>
              <a:gd name="connsiteY106" fmla="*/ 1290320 h 2946400"/>
              <a:gd name="connsiteX107" fmla="*/ 619760 w 2712720"/>
              <a:gd name="connsiteY107" fmla="*/ 1127760 h 2946400"/>
              <a:gd name="connsiteX108" fmla="*/ 640080 w 2712720"/>
              <a:gd name="connsiteY108" fmla="*/ 1056640 h 2946400"/>
              <a:gd name="connsiteX109" fmla="*/ 660400 w 2712720"/>
              <a:gd name="connsiteY109" fmla="*/ 975360 h 2946400"/>
              <a:gd name="connsiteX110" fmla="*/ 711200 w 2712720"/>
              <a:gd name="connsiteY110" fmla="*/ 975360 h 294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2712720" h="2946400">
                <a:moveTo>
                  <a:pt x="670560" y="1117600"/>
                </a:moveTo>
                <a:lnTo>
                  <a:pt x="670560" y="1117600"/>
                </a:lnTo>
                <a:cubicBezTo>
                  <a:pt x="673029" y="1083037"/>
                  <a:pt x="671743" y="985752"/>
                  <a:pt x="690880" y="934720"/>
                </a:cubicBezTo>
                <a:cubicBezTo>
                  <a:pt x="696198" y="920539"/>
                  <a:pt x="705234" y="908001"/>
                  <a:pt x="711200" y="894080"/>
                </a:cubicBezTo>
                <a:cubicBezTo>
                  <a:pt x="725568" y="860554"/>
                  <a:pt x="735528" y="825105"/>
                  <a:pt x="751840" y="792480"/>
                </a:cubicBezTo>
                <a:cubicBezTo>
                  <a:pt x="768773" y="758613"/>
                  <a:pt x="790666" y="726801"/>
                  <a:pt x="802640" y="690880"/>
                </a:cubicBezTo>
                <a:cubicBezTo>
                  <a:pt x="834934" y="593999"/>
                  <a:pt x="813381" y="649078"/>
                  <a:pt x="873760" y="528320"/>
                </a:cubicBezTo>
                <a:cubicBezTo>
                  <a:pt x="883920" y="508000"/>
                  <a:pt x="890609" y="485535"/>
                  <a:pt x="904240" y="467360"/>
                </a:cubicBezTo>
                <a:cubicBezTo>
                  <a:pt x="914400" y="453813"/>
                  <a:pt x="926496" y="441522"/>
                  <a:pt x="934720" y="426720"/>
                </a:cubicBezTo>
                <a:cubicBezTo>
                  <a:pt x="943577" y="410777"/>
                  <a:pt x="945374" y="391386"/>
                  <a:pt x="955040" y="375920"/>
                </a:cubicBezTo>
                <a:cubicBezTo>
                  <a:pt x="962655" y="363736"/>
                  <a:pt x="977169" y="357132"/>
                  <a:pt x="985520" y="345440"/>
                </a:cubicBezTo>
                <a:cubicBezTo>
                  <a:pt x="1044121" y="263399"/>
                  <a:pt x="962420" y="346271"/>
                  <a:pt x="1036320" y="264160"/>
                </a:cubicBezTo>
                <a:cubicBezTo>
                  <a:pt x="1154878" y="132429"/>
                  <a:pt x="1052564" y="245543"/>
                  <a:pt x="1127760" y="182880"/>
                </a:cubicBezTo>
                <a:cubicBezTo>
                  <a:pt x="1178200" y="140847"/>
                  <a:pt x="1140038" y="155670"/>
                  <a:pt x="1209040" y="111760"/>
                </a:cubicBezTo>
                <a:cubicBezTo>
                  <a:pt x="1253105" y="83719"/>
                  <a:pt x="1282439" y="77134"/>
                  <a:pt x="1330960" y="60960"/>
                </a:cubicBezTo>
                <a:lnTo>
                  <a:pt x="1422400" y="30480"/>
                </a:lnTo>
                <a:cubicBezTo>
                  <a:pt x="1432560" y="27093"/>
                  <a:pt x="1442278" y="21835"/>
                  <a:pt x="1452880" y="20320"/>
                </a:cubicBezTo>
                <a:cubicBezTo>
                  <a:pt x="1557694" y="5347"/>
                  <a:pt x="1500171" y="12543"/>
                  <a:pt x="1625600" y="0"/>
                </a:cubicBezTo>
                <a:cubicBezTo>
                  <a:pt x="1710267" y="3387"/>
                  <a:pt x="1795214" y="2489"/>
                  <a:pt x="1879600" y="10160"/>
                </a:cubicBezTo>
                <a:cubicBezTo>
                  <a:pt x="1907412" y="12688"/>
                  <a:pt x="1933787" y="23707"/>
                  <a:pt x="1960880" y="30480"/>
                </a:cubicBezTo>
                <a:cubicBezTo>
                  <a:pt x="2028977" y="47504"/>
                  <a:pt x="1975802" y="32266"/>
                  <a:pt x="2052320" y="60960"/>
                </a:cubicBezTo>
                <a:cubicBezTo>
                  <a:pt x="2062348" y="64720"/>
                  <a:pt x="2072956" y="66901"/>
                  <a:pt x="2082800" y="71120"/>
                </a:cubicBezTo>
                <a:cubicBezTo>
                  <a:pt x="2103259" y="79888"/>
                  <a:pt x="2135914" y="96755"/>
                  <a:pt x="2153920" y="111760"/>
                </a:cubicBezTo>
                <a:cubicBezTo>
                  <a:pt x="2164958" y="120958"/>
                  <a:pt x="2173362" y="133042"/>
                  <a:pt x="2184400" y="142240"/>
                </a:cubicBezTo>
                <a:cubicBezTo>
                  <a:pt x="2193781" y="150057"/>
                  <a:pt x="2205499" y="154743"/>
                  <a:pt x="2214880" y="162560"/>
                </a:cubicBezTo>
                <a:cubicBezTo>
                  <a:pt x="2225918" y="171758"/>
                  <a:pt x="2234451" y="183689"/>
                  <a:pt x="2245360" y="193040"/>
                </a:cubicBezTo>
                <a:cubicBezTo>
                  <a:pt x="2258217" y="204060"/>
                  <a:pt x="2274026" y="211546"/>
                  <a:pt x="2286000" y="223520"/>
                </a:cubicBezTo>
                <a:cubicBezTo>
                  <a:pt x="2294634" y="232154"/>
                  <a:pt x="2297130" y="245959"/>
                  <a:pt x="2306320" y="254000"/>
                </a:cubicBezTo>
                <a:cubicBezTo>
                  <a:pt x="2324699" y="270082"/>
                  <a:pt x="2346960" y="281093"/>
                  <a:pt x="2367280" y="294640"/>
                </a:cubicBezTo>
                <a:lnTo>
                  <a:pt x="2397760" y="314960"/>
                </a:lnTo>
                <a:cubicBezTo>
                  <a:pt x="2404533" y="325120"/>
                  <a:pt x="2409968" y="336314"/>
                  <a:pt x="2418080" y="345440"/>
                </a:cubicBezTo>
                <a:cubicBezTo>
                  <a:pt x="2437172" y="366918"/>
                  <a:pt x="2466189" y="380697"/>
                  <a:pt x="2479040" y="406400"/>
                </a:cubicBezTo>
                <a:lnTo>
                  <a:pt x="2540000" y="528320"/>
                </a:lnTo>
                <a:cubicBezTo>
                  <a:pt x="2546773" y="541867"/>
                  <a:pt x="2555531" y="554592"/>
                  <a:pt x="2560320" y="568960"/>
                </a:cubicBezTo>
                <a:cubicBezTo>
                  <a:pt x="2563707" y="579120"/>
                  <a:pt x="2565691" y="589861"/>
                  <a:pt x="2570480" y="599440"/>
                </a:cubicBezTo>
                <a:cubicBezTo>
                  <a:pt x="2575941" y="610362"/>
                  <a:pt x="2585339" y="618998"/>
                  <a:pt x="2590800" y="629920"/>
                </a:cubicBezTo>
                <a:cubicBezTo>
                  <a:pt x="2602412" y="653144"/>
                  <a:pt x="2605323" y="688014"/>
                  <a:pt x="2611120" y="711200"/>
                </a:cubicBezTo>
                <a:cubicBezTo>
                  <a:pt x="2613717" y="721590"/>
                  <a:pt x="2618338" y="731382"/>
                  <a:pt x="2621280" y="741680"/>
                </a:cubicBezTo>
                <a:cubicBezTo>
                  <a:pt x="2625116" y="755106"/>
                  <a:pt x="2627604" y="768894"/>
                  <a:pt x="2631440" y="782320"/>
                </a:cubicBezTo>
                <a:cubicBezTo>
                  <a:pt x="2634382" y="792618"/>
                  <a:pt x="2638658" y="802502"/>
                  <a:pt x="2641600" y="812800"/>
                </a:cubicBezTo>
                <a:cubicBezTo>
                  <a:pt x="2645436" y="826226"/>
                  <a:pt x="2646857" y="840365"/>
                  <a:pt x="2651760" y="853440"/>
                </a:cubicBezTo>
                <a:cubicBezTo>
                  <a:pt x="2684272" y="940139"/>
                  <a:pt x="2662056" y="853917"/>
                  <a:pt x="2682240" y="924560"/>
                </a:cubicBezTo>
                <a:cubicBezTo>
                  <a:pt x="2696726" y="975261"/>
                  <a:pt x="2692967" y="973965"/>
                  <a:pt x="2702560" y="1036320"/>
                </a:cubicBezTo>
                <a:cubicBezTo>
                  <a:pt x="2705692" y="1056681"/>
                  <a:pt x="2709333" y="1076960"/>
                  <a:pt x="2712720" y="1097280"/>
                </a:cubicBezTo>
                <a:cubicBezTo>
                  <a:pt x="2709333" y="1181947"/>
                  <a:pt x="2712460" y="1267126"/>
                  <a:pt x="2702560" y="1351280"/>
                </a:cubicBezTo>
                <a:cubicBezTo>
                  <a:pt x="2698806" y="1383189"/>
                  <a:pt x="2682240" y="1412240"/>
                  <a:pt x="2672080" y="1442720"/>
                </a:cubicBezTo>
                <a:cubicBezTo>
                  <a:pt x="2668693" y="1452880"/>
                  <a:pt x="2664517" y="1462810"/>
                  <a:pt x="2661920" y="1473200"/>
                </a:cubicBezTo>
                <a:cubicBezTo>
                  <a:pt x="2658533" y="1486747"/>
                  <a:pt x="2656176" y="1500593"/>
                  <a:pt x="2651760" y="1513840"/>
                </a:cubicBezTo>
                <a:cubicBezTo>
                  <a:pt x="2632020" y="1573059"/>
                  <a:pt x="2615164" y="1585058"/>
                  <a:pt x="2600960" y="1656080"/>
                </a:cubicBezTo>
                <a:cubicBezTo>
                  <a:pt x="2580370" y="1759028"/>
                  <a:pt x="2607183" y="1654582"/>
                  <a:pt x="2560320" y="1757680"/>
                </a:cubicBezTo>
                <a:cubicBezTo>
                  <a:pt x="2510693" y="1866859"/>
                  <a:pt x="2561422" y="1775061"/>
                  <a:pt x="2529840" y="1859280"/>
                </a:cubicBezTo>
                <a:cubicBezTo>
                  <a:pt x="2503122" y="1930529"/>
                  <a:pt x="2518677" y="1871446"/>
                  <a:pt x="2489200" y="1930400"/>
                </a:cubicBezTo>
                <a:cubicBezTo>
                  <a:pt x="2443574" y="2021652"/>
                  <a:pt x="2533592" y="1876910"/>
                  <a:pt x="2458720" y="2011680"/>
                </a:cubicBezTo>
                <a:cubicBezTo>
                  <a:pt x="2450496" y="2026482"/>
                  <a:pt x="2436772" y="2037693"/>
                  <a:pt x="2428240" y="2052320"/>
                </a:cubicBezTo>
                <a:cubicBezTo>
                  <a:pt x="2412977" y="2078485"/>
                  <a:pt x="2404403" y="2108396"/>
                  <a:pt x="2387600" y="2133600"/>
                </a:cubicBezTo>
                <a:cubicBezTo>
                  <a:pt x="2317308" y="2239037"/>
                  <a:pt x="2424303" y="2075816"/>
                  <a:pt x="2346960" y="2204720"/>
                </a:cubicBezTo>
                <a:cubicBezTo>
                  <a:pt x="2334395" y="2225661"/>
                  <a:pt x="2317242" y="2243837"/>
                  <a:pt x="2306320" y="2265680"/>
                </a:cubicBezTo>
                <a:cubicBezTo>
                  <a:pt x="2299547" y="2279227"/>
                  <a:pt x="2294027" y="2293477"/>
                  <a:pt x="2286000" y="2306320"/>
                </a:cubicBezTo>
                <a:cubicBezTo>
                  <a:pt x="2253978" y="2357555"/>
                  <a:pt x="2256234" y="2340339"/>
                  <a:pt x="2214880" y="2387600"/>
                </a:cubicBezTo>
                <a:cubicBezTo>
                  <a:pt x="2176714" y="2431219"/>
                  <a:pt x="2192065" y="2430236"/>
                  <a:pt x="2143760" y="2468880"/>
                </a:cubicBezTo>
                <a:cubicBezTo>
                  <a:pt x="2124690" y="2484136"/>
                  <a:pt x="2101870" y="2494264"/>
                  <a:pt x="2082800" y="2509520"/>
                </a:cubicBezTo>
                <a:cubicBezTo>
                  <a:pt x="2065867" y="2523067"/>
                  <a:pt x="2050043" y="2538131"/>
                  <a:pt x="2032000" y="2550160"/>
                </a:cubicBezTo>
                <a:cubicBezTo>
                  <a:pt x="2019398" y="2558561"/>
                  <a:pt x="2003685" y="2561677"/>
                  <a:pt x="1991360" y="2570480"/>
                </a:cubicBezTo>
                <a:cubicBezTo>
                  <a:pt x="1979668" y="2578831"/>
                  <a:pt x="1971918" y="2591762"/>
                  <a:pt x="1960880" y="2600960"/>
                </a:cubicBezTo>
                <a:cubicBezTo>
                  <a:pt x="1951499" y="2608777"/>
                  <a:pt x="1940336" y="2614183"/>
                  <a:pt x="1930400" y="2621280"/>
                </a:cubicBezTo>
                <a:cubicBezTo>
                  <a:pt x="1916621" y="2631122"/>
                  <a:pt x="1904906" y="2644187"/>
                  <a:pt x="1889760" y="2651760"/>
                </a:cubicBezTo>
                <a:cubicBezTo>
                  <a:pt x="1877271" y="2658005"/>
                  <a:pt x="1862667" y="2658533"/>
                  <a:pt x="1849120" y="2661920"/>
                </a:cubicBezTo>
                <a:cubicBezTo>
                  <a:pt x="1835573" y="2672080"/>
                  <a:pt x="1823282" y="2684176"/>
                  <a:pt x="1808480" y="2692400"/>
                </a:cubicBezTo>
                <a:cubicBezTo>
                  <a:pt x="1792537" y="2701257"/>
                  <a:pt x="1774283" y="2705173"/>
                  <a:pt x="1757680" y="2712720"/>
                </a:cubicBezTo>
                <a:cubicBezTo>
                  <a:pt x="1736998" y="2722121"/>
                  <a:pt x="1717534" y="2734094"/>
                  <a:pt x="1696720" y="2743200"/>
                </a:cubicBezTo>
                <a:cubicBezTo>
                  <a:pt x="1663303" y="2757820"/>
                  <a:pt x="1630887" y="2776687"/>
                  <a:pt x="1595120" y="2783840"/>
                </a:cubicBezTo>
                <a:cubicBezTo>
                  <a:pt x="1578187" y="2787227"/>
                  <a:pt x="1560860" y="2789038"/>
                  <a:pt x="1544320" y="2794000"/>
                </a:cubicBezTo>
                <a:cubicBezTo>
                  <a:pt x="1526851" y="2799241"/>
                  <a:pt x="1510989" y="2809079"/>
                  <a:pt x="1493520" y="2814320"/>
                </a:cubicBezTo>
                <a:cubicBezTo>
                  <a:pt x="1474215" y="2820112"/>
                  <a:pt x="1398085" y="2831672"/>
                  <a:pt x="1381760" y="2834640"/>
                </a:cubicBezTo>
                <a:cubicBezTo>
                  <a:pt x="1257162" y="2857294"/>
                  <a:pt x="1427814" y="2831612"/>
                  <a:pt x="1229360" y="2854960"/>
                </a:cubicBezTo>
                <a:cubicBezTo>
                  <a:pt x="1205577" y="2857758"/>
                  <a:pt x="1182173" y="2864280"/>
                  <a:pt x="1158240" y="2865120"/>
                </a:cubicBezTo>
                <a:cubicBezTo>
                  <a:pt x="988977" y="2871059"/>
                  <a:pt x="819573" y="2871893"/>
                  <a:pt x="650240" y="2875280"/>
                </a:cubicBezTo>
                <a:cubicBezTo>
                  <a:pt x="529762" y="2905400"/>
                  <a:pt x="720501" y="2859196"/>
                  <a:pt x="538480" y="2895600"/>
                </a:cubicBezTo>
                <a:cubicBezTo>
                  <a:pt x="527978" y="2897700"/>
                  <a:pt x="518298" y="2902818"/>
                  <a:pt x="508000" y="2905760"/>
                </a:cubicBezTo>
                <a:cubicBezTo>
                  <a:pt x="494574" y="2909596"/>
                  <a:pt x="480991" y="2912891"/>
                  <a:pt x="467360" y="2915920"/>
                </a:cubicBezTo>
                <a:cubicBezTo>
                  <a:pt x="450503" y="2919666"/>
                  <a:pt x="433417" y="2922334"/>
                  <a:pt x="416560" y="2926080"/>
                </a:cubicBezTo>
                <a:cubicBezTo>
                  <a:pt x="287426" y="2954777"/>
                  <a:pt x="478335" y="2915757"/>
                  <a:pt x="325120" y="2946400"/>
                </a:cubicBezTo>
                <a:cubicBezTo>
                  <a:pt x="254000" y="2943013"/>
                  <a:pt x="181770" y="2949205"/>
                  <a:pt x="111760" y="2936240"/>
                </a:cubicBezTo>
                <a:cubicBezTo>
                  <a:pt x="87747" y="2931793"/>
                  <a:pt x="50800" y="2895600"/>
                  <a:pt x="50800" y="2895600"/>
                </a:cubicBezTo>
                <a:cubicBezTo>
                  <a:pt x="30393" y="2864989"/>
                  <a:pt x="25629" y="2860573"/>
                  <a:pt x="10160" y="2824480"/>
                </a:cubicBezTo>
                <a:cubicBezTo>
                  <a:pt x="5941" y="2814636"/>
                  <a:pt x="3387" y="2804160"/>
                  <a:pt x="0" y="2794000"/>
                </a:cubicBezTo>
                <a:cubicBezTo>
                  <a:pt x="3387" y="2685627"/>
                  <a:pt x="1627" y="2576970"/>
                  <a:pt x="10160" y="2468880"/>
                </a:cubicBezTo>
                <a:cubicBezTo>
                  <a:pt x="15075" y="2406627"/>
                  <a:pt x="29582" y="2419875"/>
                  <a:pt x="50800" y="2377440"/>
                </a:cubicBezTo>
                <a:cubicBezTo>
                  <a:pt x="55589" y="2367861"/>
                  <a:pt x="55019" y="2355871"/>
                  <a:pt x="60960" y="2346960"/>
                </a:cubicBezTo>
                <a:cubicBezTo>
                  <a:pt x="68930" y="2335005"/>
                  <a:pt x="82242" y="2327518"/>
                  <a:pt x="91440" y="2316480"/>
                </a:cubicBezTo>
                <a:cubicBezTo>
                  <a:pt x="99257" y="2307099"/>
                  <a:pt x="103943" y="2295381"/>
                  <a:pt x="111760" y="2286000"/>
                </a:cubicBezTo>
                <a:cubicBezTo>
                  <a:pt x="120958" y="2274962"/>
                  <a:pt x="133042" y="2266558"/>
                  <a:pt x="142240" y="2255520"/>
                </a:cubicBezTo>
                <a:cubicBezTo>
                  <a:pt x="150057" y="2246139"/>
                  <a:pt x="154448" y="2234166"/>
                  <a:pt x="162560" y="2225040"/>
                </a:cubicBezTo>
                <a:cubicBezTo>
                  <a:pt x="181652" y="2203562"/>
                  <a:pt x="203200" y="2184400"/>
                  <a:pt x="223520" y="2164080"/>
                </a:cubicBezTo>
                <a:cubicBezTo>
                  <a:pt x="233680" y="2153920"/>
                  <a:pt x="245379" y="2145095"/>
                  <a:pt x="254000" y="2133600"/>
                </a:cubicBezTo>
                <a:cubicBezTo>
                  <a:pt x="264160" y="2120053"/>
                  <a:pt x="272506" y="2104934"/>
                  <a:pt x="284480" y="2092960"/>
                </a:cubicBezTo>
                <a:cubicBezTo>
                  <a:pt x="293114" y="2084326"/>
                  <a:pt x="305024" y="2079737"/>
                  <a:pt x="314960" y="2072640"/>
                </a:cubicBezTo>
                <a:cubicBezTo>
                  <a:pt x="328739" y="2062798"/>
                  <a:pt x="343118" y="2053602"/>
                  <a:pt x="355600" y="2042160"/>
                </a:cubicBezTo>
                <a:cubicBezTo>
                  <a:pt x="457146" y="1949076"/>
                  <a:pt x="396983" y="1974179"/>
                  <a:pt x="467360" y="1950720"/>
                </a:cubicBezTo>
                <a:cubicBezTo>
                  <a:pt x="474133" y="1940560"/>
                  <a:pt x="479863" y="1929621"/>
                  <a:pt x="487680" y="1920240"/>
                </a:cubicBezTo>
                <a:cubicBezTo>
                  <a:pt x="496878" y="1909202"/>
                  <a:pt x="510190" y="1901715"/>
                  <a:pt x="518160" y="1889760"/>
                </a:cubicBezTo>
                <a:cubicBezTo>
                  <a:pt x="523990" y="1881015"/>
                  <a:pt x="537125" y="1824059"/>
                  <a:pt x="538480" y="1818640"/>
                </a:cubicBezTo>
                <a:cubicBezTo>
                  <a:pt x="541867" y="1788160"/>
                  <a:pt x="544836" y="1757631"/>
                  <a:pt x="548640" y="1727200"/>
                </a:cubicBezTo>
                <a:cubicBezTo>
                  <a:pt x="565027" y="1596101"/>
                  <a:pt x="552012" y="1713754"/>
                  <a:pt x="568960" y="1595120"/>
                </a:cubicBezTo>
                <a:cubicBezTo>
                  <a:pt x="572821" y="1568090"/>
                  <a:pt x="575511" y="1540905"/>
                  <a:pt x="579120" y="1513840"/>
                </a:cubicBezTo>
                <a:cubicBezTo>
                  <a:pt x="582285" y="1490103"/>
                  <a:pt x="585893" y="1466427"/>
                  <a:pt x="589280" y="1442720"/>
                </a:cubicBezTo>
                <a:cubicBezTo>
                  <a:pt x="592667" y="1391920"/>
                  <a:pt x="595380" y="1341071"/>
                  <a:pt x="599440" y="1290320"/>
                </a:cubicBezTo>
                <a:cubicBezTo>
                  <a:pt x="604109" y="1231957"/>
                  <a:pt x="608569" y="1183717"/>
                  <a:pt x="619760" y="1127760"/>
                </a:cubicBezTo>
                <a:cubicBezTo>
                  <a:pt x="638764" y="1032738"/>
                  <a:pt x="620713" y="1134107"/>
                  <a:pt x="640080" y="1056640"/>
                </a:cubicBezTo>
                <a:lnTo>
                  <a:pt x="660400" y="975360"/>
                </a:lnTo>
                <a:cubicBezTo>
                  <a:pt x="698064" y="987915"/>
                  <a:pt x="681301" y="990309"/>
                  <a:pt x="711200" y="97536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386199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9EFB2-7CAA-A8A0-B626-BF8B8B11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Neural network patterns - decoder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6B295-5BA3-1E46-FFEA-40FCC5133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Map deep representation to output data</a:t>
            </a:r>
          </a:p>
          <a:p>
            <a:r>
              <a:rPr lang="en-IL" dirty="0"/>
              <a:t>In CNN there is typically also upscaling</a:t>
            </a:r>
          </a:p>
        </p:txBody>
      </p:sp>
      <p:pic>
        <p:nvPicPr>
          <p:cNvPr id="4" name="Picture 2" descr="Auto Encoders and Style Transfer. A little guide to Auto Encoders &amp; Style…  | by Danyal Jamil | Analytics Vidhya | Medium">
            <a:extLst>
              <a:ext uri="{FF2B5EF4-FFF2-40B4-BE49-F238E27FC236}">
                <a16:creationId xmlns:a16="http://schemas.microsoft.com/office/drawing/2014/main" id="{BD2BA276-9BF9-4A1B-4832-82CB90CFA0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24" t="-453" r="17587" b="31414"/>
          <a:stretch/>
        </p:blipFill>
        <p:spPr bwMode="auto">
          <a:xfrm>
            <a:off x="838200" y="3078079"/>
            <a:ext cx="4439920" cy="309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4" name="Picture 2" descr="Transformer模型详解（图解最完整版） - 知乎">
            <a:extLst>
              <a:ext uri="{FF2B5EF4-FFF2-40B4-BE49-F238E27FC236}">
                <a16:creationId xmlns:a16="http://schemas.microsoft.com/office/drawing/2014/main" id="{7EE5C44F-8791-5E50-E76C-049E9BE1A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157896"/>
            <a:ext cx="4873029" cy="333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4935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E358E-FEAB-82F3-8653-4D4F631F9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Choosing Neural Architectures in Practice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1A16E-06BE-3720-A844-E0F59D993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Don’t invent new architectures unless you have to</a:t>
            </a:r>
          </a:p>
          <a:p>
            <a:r>
              <a:rPr lang="en-IL" dirty="0"/>
              <a:t>Much better to borrow architectures from similar problems</a:t>
            </a:r>
          </a:p>
          <a:p>
            <a:r>
              <a:rPr lang="en-IL" dirty="0"/>
              <a:t>There are very few architecture that passed the test of time</a:t>
            </a:r>
          </a:p>
          <a:p>
            <a:r>
              <a:rPr lang="en-IL" dirty="0"/>
              <a:t>Probably more than 10000 were proposed, so chances aren’t good</a:t>
            </a:r>
          </a:p>
        </p:txBody>
      </p:sp>
      <p:pic>
        <p:nvPicPr>
          <p:cNvPr id="29698" name="Picture 2" descr="Kaiming He - Research Scientist - Facebook | LinkedIn">
            <a:extLst>
              <a:ext uri="{FF2B5EF4-FFF2-40B4-BE49-F238E27FC236}">
                <a16:creationId xmlns:a16="http://schemas.microsoft.com/office/drawing/2014/main" id="{5DED0011-9F94-7AB6-AB7C-D208B6DE4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240" y="4079240"/>
            <a:ext cx="2529840" cy="252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9166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A1D9F-D10D-22BD-AC08-CD8D3CE49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Example: Supervised Image Classication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78B3C-FCFD-87F4-E0C2-BE76905F7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A transformer for image classification – for large datasets</a:t>
            </a:r>
          </a:p>
          <a:p>
            <a:r>
              <a:rPr lang="en-IL" dirty="0"/>
              <a:t>Input: ImageNet dataset (1M images), label 1 of 1000 object classes</a:t>
            </a:r>
          </a:p>
          <a:p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3975C9-FEB5-F00B-143D-1AC2AA676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759" y="3799840"/>
            <a:ext cx="9480303" cy="281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267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0CC40-2FEB-A671-2404-A63C61E34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Challenges: Using Transformers for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A6BDF-5EFA-7006-0FBC-2DB150F4F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Input to transformer should be no more than 1000 tokens</a:t>
            </a:r>
          </a:p>
          <a:p>
            <a:pPr lvl="1"/>
            <a:r>
              <a:rPr lang="en-IL" dirty="0"/>
              <a:t>Solution: split image into 16X16 tokens (each is a 14X14 image patch)</a:t>
            </a:r>
          </a:p>
          <a:p>
            <a:r>
              <a:rPr lang="en-IL" dirty="0"/>
              <a:t>Output is a set of token activations – how to combine classifier?</a:t>
            </a:r>
          </a:p>
          <a:p>
            <a:pPr lvl="1"/>
            <a:r>
              <a:rPr lang="en-IL" dirty="0"/>
              <a:t>Solutions:  i) average token embedding ii) add special solution token</a:t>
            </a:r>
          </a:p>
        </p:txBody>
      </p:sp>
      <p:pic>
        <p:nvPicPr>
          <p:cNvPr id="4" name="Picture 4" descr="Understanding the Vision Transformer and Counting Its Parameters | by  Andrei-Cristian Rad | Analytics Vidhya | Medium">
            <a:extLst>
              <a:ext uri="{FF2B5EF4-FFF2-40B4-BE49-F238E27FC236}">
                <a16:creationId xmlns:a16="http://schemas.microsoft.com/office/drawing/2014/main" id="{33008B5C-1FF4-47FB-A408-F61489A5EC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3" t="6405" r="33559" b="8324"/>
          <a:stretch/>
        </p:blipFill>
        <p:spPr bwMode="auto">
          <a:xfrm>
            <a:off x="4190301" y="3718560"/>
            <a:ext cx="4731641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6245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A1D9F-D10D-22BD-AC08-CD8D3CE49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Example: Supervised Text Classication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78B3C-FCFD-87F4-E0C2-BE76905F7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85560" cy="4351338"/>
          </a:xfrm>
        </p:spPr>
        <p:txBody>
          <a:bodyPr/>
          <a:lstStyle/>
          <a:p>
            <a:r>
              <a:rPr lang="en-IL" dirty="0"/>
              <a:t>A transformer for image classification – for large datasets</a:t>
            </a:r>
          </a:p>
          <a:p>
            <a:r>
              <a:rPr lang="en-IL" dirty="0"/>
              <a:t>Input: sentence dataset, label 1 of 10 sentiments</a:t>
            </a:r>
          </a:p>
          <a:p>
            <a:r>
              <a:rPr lang="en-IL" dirty="0"/>
              <a:t>Tokenization: either every word is a token, or sub-word units</a:t>
            </a:r>
          </a:p>
          <a:p>
            <a:endParaRPr lang="en-IL" dirty="0"/>
          </a:p>
        </p:txBody>
      </p:sp>
      <p:pic>
        <p:nvPicPr>
          <p:cNvPr id="32770" name="Picture 2" descr="Application of BERT : Binary Text Classification">
            <a:extLst>
              <a:ext uri="{FF2B5EF4-FFF2-40B4-BE49-F238E27FC236}">
                <a16:creationId xmlns:a16="http://schemas.microsoft.com/office/drawing/2014/main" id="{D92ACDF8-0739-C66C-31BE-6F43F4E4C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390" y="1690688"/>
            <a:ext cx="4455712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7B5604-BA7A-7A1A-6529-93FB38C2F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930" y="5436444"/>
            <a:ext cx="5096510" cy="7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409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677BF-983C-A3F1-7CE6-D6442C5D9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Deep learning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A2829-1035-AA98-1A82-5183C7C8D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DL combines simple operations with learned parameters</a:t>
            </a:r>
          </a:p>
          <a:p>
            <a:r>
              <a:rPr lang="en-IL" dirty="0"/>
              <a:t>Combinations can be in series or parallel</a:t>
            </a:r>
          </a:p>
          <a:p>
            <a:r>
              <a:rPr lang="en-IL" dirty="0"/>
              <a:t>Consider this architecture:</a:t>
            </a:r>
          </a:p>
        </p:txBody>
      </p:sp>
      <p:pic>
        <p:nvPicPr>
          <p:cNvPr id="2052" name="Picture 4" descr="Frontiers | A Novel Elastomeric UNet for Medical Image Segmentation">
            <a:extLst>
              <a:ext uri="{FF2B5EF4-FFF2-40B4-BE49-F238E27FC236}">
                <a16:creationId xmlns:a16="http://schemas.microsoft.com/office/drawing/2014/main" id="{AB6602B1-9468-420E-B65F-9B81C89889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917"/>
          <a:stretch/>
        </p:blipFill>
        <p:spPr bwMode="auto">
          <a:xfrm>
            <a:off x="1950720" y="3538630"/>
            <a:ext cx="8696960" cy="302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7038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A1D9F-D10D-22BD-AC08-CD8D3CE49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Example: Supervised Speech Classication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78B3C-FCFD-87F4-E0C2-BE76905F7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85560" cy="4351338"/>
          </a:xfrm>
        </p:spPr>
        <p:txBody>
          <a:bodyPr/>
          <a:lstStyle/>
          <a:p>
            <a:r>
              <a:rPr lang="en-IL" dirty="0"/>
              <a:t>Input: </a:t>
            </a:r>
            <a:r>
              <a:rPr lang="en-US" dirty="0"/>
              <a:t>speech command </a:t>
            </a:r>
            <a:r>
              <a:rPr lang="en-IL" dirty="0"/>
              <a:t>dataset, label 1 of 10 commands</a:t>
            </a:r>
          </a:p>
          <a:p>
            <a:r>
              <a:rPr lang="en-IL" dirty="0"/>
              <a:t>Tokenization: extract spectrogram features from every 100 ms of audio</a:t>
            </a:r>
          </a:p>
          <a:p>
            <a:endParaRPr lang="en-IL" dirty="0"/>
          </a:p>
        </p:txBody>
      </p:sp>
      <p:pic>
        <p:nvPicPr>
          <p:cNvPr id="32770" name="Picture 2" descr="Application of BERT : Binary Text Classification">
            <a:extLst>
              <a:ext uri="{FF2B5EF4-FFF2-40B4-BE49-F238E27FC236}">
                <a16:creationId xmlns:a16="http://schemas.microsoft.com/office/drawing/2014/main" id="{D92ACDF8-0739-C66C-31BE-6F43F4E4C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390" y="1690688"/>
            <a:ext cx="4455712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7B5604-BA7A-7A1A-6529-93FB38C2F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930" y="5436444"/>
            <a:ext cx="5096510" cy="74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9574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11977-2879-46B6-D08E-B6ECEA7E1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Example: Image-to-Image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96D18-E2F9-E379-CBDA-694D05AFD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Challenge: architecture when input and output are images</a:t>
            </a:r>
          </a:p>
          <a:p>
            <a:r>
              <a:rPr lang="en-IL" dirty="0"/>
              <a:t>Two ideas:</a:t>
            </a:r>
          </a:p>
          <a:p>
            <a:pPr lvl="1"/>
            <a:r>
              <a:rPr lang="en-IL" dirty="0"/>
              <a:t>Tokenization – followed by transformer</a:t>
            </a:r>
          </a:p>
          <a:p>
            <a:pPr lvl="1"/>
            <a:r>
              <a:rPr lang="en-IL" dirty="0"/>
              <a:t>U</a:t>
            </a:r>
            <a:r>
              <a:rPr lang="en-US" dirty="0"/>
              <a:t>n</a:t>
            </a:r>
            <a:r>
              <a:rPr lang="en-IL" dirty="0"/>
              <a:t>et – encoder-decoder with skip connections</a:t>
            </a:r>
          </a:p>
        </p:txBody>
      </p:sp>
      <p:pic>
        <p:nvPicPr>
          <p:cNvPr id="1026" name="Picture 2" descr="Remote Sensing | Free Full-Text | Refined UNet: UNet-Based Refinement  Network for Cloud and Shadow Precise Segmentation">
            <a:extLst>
              <a:ext uri="{FF2B5EF4-FFF2-40B4-BE49-F238E27FC236}">
                <a16:creationId xmlns:a16="http://schemas.microsoft.com/office/drawing/2014/main" id="{AABE6E6E-647B-38E8-8370-F88A4D170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553" y="4001294"/>
            <a:ext cx="7329796" cy="251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E7E7E2-BF07-5239-88FB-B8A0AA25F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793" y="3774332"/>
            <a:ext cx="2129865" cy="297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1224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CEC6E-2060-ADFB-9925-46FDDDDF2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3E568-C5E9-726C-5BD5-18500F7DA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Deep architectures are converging</a:t>
            </a:r>
          </a:p>
          <a:p>
            <a:r>
              <a:rPr lang="en-IL" dirty="0"/>
              <a:t>Global context without too many parameters</a:t>
            </a:r>
          </a:p>
          <a:p>
            <a:r>
              <a:rPr lang="en-IL" dirty="0"/>
              <a:t>Lots of effort required for hyperparameter tuning</a:t>
            </a:r>
          </a:p>
          <a:p>
            <a:r>
              <a:rPr lang="en-IL" dirty="0"/>
              <a:t>New tasks require clever tokenization</a:t>
            </a:r>
          </a:p>
        </p:txBody>
      </p:sp>
    </p:spTree>
    <p:extLst>
      <p:ext uri="{BB962C8B-B14F-4D97-AF65-F5344CB8AC3E}">
        <p14:creationId xmlns:p14="http://schemas.microsoft.com/office/powerpoint/2010/main" val="823982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2D8B3-9106-4B8E-2FBE-35F4957C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Expressivity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9E2E5-CCF7-6319-923D-465ED1E07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The required operation must be expressible by the network</a:t>
            </a:r>
          </a:p>
          <a:p>
            <a:r>
              <a:rPr lang="en-IL" dirty="0"/>
              <a:t>Small networks may not approximate our desired task</a:t>
            </a:r>
          </a:p>
          <a:p>
            <a:r>
              <a:rPr lang="en-IL" dirty="0"/>
              <a:t>Not just size, need to have the correct type of operations</a:t>
            </a:r>
          </a:p>
        </p:txBody>
      </p:sp>
      <p:pic>
        <p:nvPicPr>
          <p:cNvPr id="8194" name="Picture 2" descr="Vector Illustration Cartoon Parrot Talking Stock Vector (Royalty Free)  127481795 | Shutterstock">
            <a:extLst>
              <a:ext uri="{FF2B5EF4-FFF2-40B4-BE49-F238E27FC236}">
                <a16:creationId xmlns:a16="http://schemas.microsoft.com/office/drawing/2014/main" id="{C4CCC201-EB32-E45E-EFD6-8E80B93960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34"/>
          <a:stretch/>
        </p:blipFill>
        <p:spPr bwMode="auto">
          <a:xfrm>
            <a:off x="4246880" y="3816350"/>
            <a:ext cx="28448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592FD1-00C8-CDAC-6EA3-2CBF4E0EE1E4}"/>
              </a:ext>
            </a:extLst>
          </p:cNvPr>
          <p:cNvSpPr txBox="1"/>
          <p:nvPr/>
        </p:nvSpPr>
        <p:spPr>
          <a:xfrm>
            <a:off x="7655668" y="4727643"/>
            <a:ext cx="3171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>
                <a:highlight>
                  <a:srgbClr val="FFFF00"/>
                </a:highlight>
              </a:rPr>
              <a:t>Which operations are neural networks not good at?</a:t>
            </a:r>
          </a:p>
        </p:txBody>
      </p:sp>
    </p:spTree>
    <p:extLst>
      <p:ext uri="{BB962C8B-B14F-4D97-AF65-F5344CB8AC3E}">
        <p14:creationId xmlns:p14="http://schemas.microsoft.com/office/powerpoint/2010/main" val="3893448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68C43-790F-6E99-F2CF-1591653D1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Design principles of deep 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AC975-7D7C-FD4F-7462-5DECDE5A3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IL" dirty="0"/>
              <a:t>Maximum expressivity: improving function approximation</a:t>
            </a:r>
          </a:p>
          <a:p>
            <a:pPr marL="514350" indent="-514350">
              <a:buFont typeface="+mj-lt"/>
              <a:buAutoNum type="arabicPeriod"/>
            </a:pPr>
            <a:r>
              <a:rPr lang="en-IL" dirty="0"/>
              <a:t>Minimum unrequired parameters: reducing overfitting</a:t>
            </a:r>
          </a:p>
          <a:p>
            <a:pPr marL="514350" indent="-514350">
              <a:buFont typeface="+mj-lt"/>
              <a:buAutoNum type="arabicPeriod"/>
            </a:pPr>
            <a:endParaRPr lang="en-IL" dirty="0"/>
          </a:p>
        </p:txBody>
      </p:sp>
      <p:pic>
        <p:nvPicPr>
          <p:cNvPr id="10242" name="Picture 2" descr="ML | Underfitting and Overfitting - GeeksforGeeks">
            <a:extLst>
              <a:ext uri="{FF2B5EF4-FFF2-40B4-BE49-F238E27FC236}">
                <a16:creationId xmlns:a16="http://schemas.microsoft.com/office/drawing/2014/main" id="{2FAF160D-ED46-E6A0-B950-943EA9E7F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320" y="3321259"/>
            <a:ext cx="7426960" cy="285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996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D10D9-2BC9-3F5B-42A3-73FCE2716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Fully-connected (FC)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2DEAA-3734-162F-4087-7EBACEBDA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Each layer processes data</a:t>
            </a:r>
          </a:p>
          <a:p>
            <a:r>
              <a:rPr lang="en-IL" dirty="0"/>
              <a:t>It consist of a mathematical operation requiring parameters</a:t>
            </a:r>
          </a:p>
          <a:p>
            <a:r>
              <a:rPr lang="en-IL" dirty="0"/>
              <a:t>Typically includes a non-linear component</a:t>
            </a:r>
          </a:p>
          <a:p>
            <a:r>
              <a:rPr lang="en-IL" dirty="0"/>
              <a:t>Fully-connected (FC) layer + RELU: </a:t>
            </a:r>
            <a:r>
              <a:rPr lang="en-IL" b="1" dirty="0"/>
              <a:t>z</a:t>
            </a:r>
            <a:r>
              <a:rPr lang="en-IL" dirty="0"/>
              <a:t> &lt;- W</a:t>
            </a:r>
            <a:r>
              <a:rPr lang="en-IL" b="1" dirty="0"/>
              <a:t>x</a:t>
            </a:r>
            <a:r>
              <a:rPr lang="en-IL" dirty="0"/>
              <a:t> + </a:t>
            </a:r>
            <a:r>
              <a:rPr lang="en-IL" b="1" dirty="0"/>
              <a:t>b</a:t>
            </a:r>
            <a:endParaRPr lang="en-IL" dirty="0"/>
          </a:p>
          <a:p>
            <a:r>
              <a:rPr lang="en-IL" dirty="0"/>
              <a:t>ReLU non-linearity: </a:t>
            </a:r>
            <a:r>
              <a:rPr lang="en-IL" b="1" dirty="0"/>
              <a:t>z</a:t>
            </a:r>
            <a:r>
              <a:rPr lang="en-IL" dirty="0"/>
              <a:t> &lt;- max(</a:t>
            </a:r>
            <a:r>
              <a:rPr lang="en-IL" b="1" dirty="0"/>
              <a:t>z</a:t>
            </a:r>
            <a:r>
              <a:rPr lang="en-IL" dirty="0"/>
              <a:t>, 0)</a:t>
            </a:r>
          </a:p>
          <a:p>
            <a:r>
              <a:rPr lang="en-IL" dirty="0">
                <a:highlight>
                  <a:srgbClr val="FFFF00"/>
                </a:highlight>
              </a:rPr>
              <a:t>Why do we add a non-linearity?</a:t>
            </a:r>
          </a:p>
        </p:txBody>
      </p:sp>
      <p:pic>
        <p:nvPicPr>
          <p:cNvPr id="3078" name="Picture 6" descr="4. Fully Connected Deep Networks - TensorFlow for Deep Learning [Book]">
            <a:extLst>
              <a:ext uri="{FF2B5EF4-FFF2-40B4-BE49-F238E27FC236}">
                <a16:creationId xmlns:a16="http://schemas.microsoft.com/office/drawing/2014/main" id="{EB590E09-1753-4D6E-C717-6D54B1C22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329" y="2934970"/>
            <a:ext cx="3464391" cy="371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088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C01EE-EB4D-EDAC-C537-E4EFE0FCD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Stacking FC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9D3A0-7C6E-E485-F9E6-281F3F065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62040" cy="4351338"/>
          </a:xfrm>
        </p:spPr>
        <p:txBody>
          <a:bodyPr/>
          <a:lstStyle/>
          <a:p>
            <a:r>
              <a:rPr lang="en-IL" dirty="0"/>
              <a:t>A series of linear layers + ReLU</a:t>
            </a:r>
          </a:p>
          <a:p>
            <a:r>
              <a:rPr lang="en-IL" dirty="0"/>
              <a:t>Depth: number of layers</a:t>
            </a:r>
          </a:p>
          <a:p>
            <a:r>
              <a:rPr lang="en-IL" dirty="0"/>
              <a:t>Width: number of neurons per layer</a:t>
            </a:r>
          </a:p>
          <a:p>
            <a:r>
              <a:rPr lang="en-IL" dirty="0"/>
              <a:t>Map initial datum to a powerful representation</a:t>
            </a:r>
          </a:p>
        </p:txBody>
      </p:sp>
      <p:pic>
        <p:nvPicPr>
          <p:cNvPr id="9218" name="Picture 2" descr="Fully Connected vs Convolutional Neural Networks | by Pooja Mahajan | The  Startup | Medium">
            <a:extLst>
              <a:ext uri="{FF2B5EF4-FFF2-40B4-BE49-F238E27FC236}">
                <a16:creationId xmlns:a16="http://schemas.microsoft.com/office/drawing/2014/main" id="{8631D995-9735-58E0-4158-70D0C3C11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290" y="1690688"/>
            <a:ext cx="5424469" cy="378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4108264-F594-7EEE-E204-76BE411CE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540" y="5955367"/>
            <a:ext cx="8884920" cy="44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322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40304</TotalTime>
  <Words>1899</Words>
  <Application>Microsoft Macintosh PowerPoint</Application>
  <PresentationFormat>Widescreen</PresentationFormat>
  <Paragraphs>238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inherit</vt:lpstr>
      <vt:lpstr>Office Theme</vt:lpstr>
      <vt:lpstr>Advanced Machine Learning: Deep Neural Networks</vt:lpstr>
      <vt:lpstr>Function Approximation</vt:lpstr>
      <vt:lpstr>Deep neural networks</vt:lpstr>
      <vt:lpstr>What is deep learning?</vt:lpstr>
      <vt:lpstr>Deep learning architectures</vt:lpstr>
      <vt:lpstr>Expressivity</vt:lpstr>
      <vt:lpstr>Design principles of deep NNs</vt:lpstr>
      <vt:lpstr>Fully-connected (FC) layer</vt:lpstr>
      <vt:lpstr>Stacking FC layers</vt:lpstr>
      <vt:lpstr>What’s a good output representation?</vt:lpstr>
      <vt:lpstr>How do we know what weights to use?</vt:lpstr>
      <vt:lpstr>FC Networks Do Not Scale  </vt:lpstr>
      <vt:lpstr>Option #1: Keep Input Dimension</vt:lpstr>
      <vt:lpstr>Option #2: Severely Compress  Dimension</vt:lpstr>
      <vt:lpstr>A Better Approach: Tokenize Input</vt:lpstr>
      <vt:lpstr>Run FC Network on Each Token</vt:lpstr>
      <vt:lpstr>Adding Context Information</vt:lpstr>
      <vt:lpstr>Local Context</vt:lpstr>
      <vt:lpstr>Convolutional Layers</vt:lpstr>
      <vt:lpstr>Stacking Conv Layers</vt:lpstr>
      <vt:lpstr>Limited Context</vt:lpstr>
      <vt:lpstr>Feature pyramids for largest context</vt:lpstr>
      <vt:lpstr>A look at a full conv neural network</vt:lpstr>
      <vt:lpstr>Token Averaging Instead of  Concat.</vt:lpstr>
      <vt:lpstr>Does Context Have to be Local?</vt:lpstr>
      <vt:lpstr>Self-attention layers</vt:lpstr>
      <vt:lpstr>Self-attention layers (2)</vt:lpstr>
      <vt:lpstr>Self-attention layers (3)</vt:lpstr>
      <vt:lpstr>Using the Global Context</vt:lpstr>
      <vt:lpstr>Differences Between the Contexts</vt:lpstr>
      <vt:lpstr>Optimization issues</vt:lpstr>
      <vt:lpstr>Why did that happen?</vt:lpstr>
      <vt:lpstr>Residual connection</vt:lpstr>
      <vt:lpstr>Multiple Residual Blocks</vt:lpstr>
      <vt:lpstr>Normalization</vt:lpstr>
      <vt:lpstr>Batch/Layer normalization</vt:lpstr>
      <vt:lpstr>Final Blocks</vt:lpstr>
      <vt:lpstr>A full residual neural network</vt:lpstr>
      <vt:lpstr>A look at a full transformer</vt:lpstr>
      <vt:lpstr>Summary: global context modeling</vt:lpstr>
      <vt:lpstr>Visualization of the receptive fields</vt:lpstr>
      <vt:lpstr>Inductive Bias vs. Expressivity </vt:lpstr>
      <vt:lpstr>Neural network patterns - encoder</vt:lpstr>
      <vt:lpstr>Neural network patterns - classifier</vt:lpstr>
      <vt:lpstr>Neural network patterns - decoder</vt:lpstr>
      <vt:lpstr>Choosing Neural Architectures in Practice</vt:lpstr>
      <vt:lpstr>Example: Supervised Image Classication</vt:lpstr>
      <vt:lpstr>Challenges: Using Transformers for Images </vt:lpstr>
      <vt:lpstr>Example: Supervised Text Classication</vt:lpstr>
      <vt:lpstr>Example: Supervised Speech Classication</vt:lpstr>
      <vt:lpstr>Example: Image-to-Image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Machine Learning: Deep Neural Networks</dc:title>
  <dc:creator>Yedid Hoshen</dc:creator>
  <cp:lastModifiedBy>Yedid Hoshen</cp:lastModifiedBy>
  <cp:revision>5</cp:revision>
  <dcterms:created xsi:type="dcterms:W3CDTF">2023-02-19T07:33:05Z</dcterms:created>
  <dcterms:modified xsi:type="dcterms:W3CDTF">2023-03-22T18:03:09Z</dcterms:modified>
</cp:coreProperties>
</file>